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4" r:id="rId3"/>
    <p:sldId id="749" r:id="rId4"/>
    <p:sldId id="310" r:id="rId5"/>
    <p:sldId id="604" r:id="rId6"/>
    <p:sldId id="672" r:id="rId7"/>
    <p:sldId id="612" r:id="rId8"/>
    <p:sldId id="605" r:id="rId9"/>
    <p:sldId id="606" r:id="rId10"/>
    <p:sldId id="613" r:id="rId11"/>
    <p:sldId id="614" r:id="rId12"/>
    <p:sldId id="615" r:id="rId13"/>
    <p:sldId id="617" r:id="rId14"/>
    <p:sldId id="618" r:id="rId15"/>
    <p:sldId id="616" r:id="rId16"/>
    <p:sldId id="621" r:id="rId17"/>
    <p:sldId id="622" r:id="rId18"/>
    <p:sldId id="623" r:id="rId19"/>
    <p:sldId id="607" r:id="rId20"/>
    <p:sldId id="624" r:id="rId21"/>
    <p:sldId id="625" r:id="rId22"/>
    <p:sldId id="626" r:id="rId23"/>
    <p:sldId id="627" r:id="rId24"/>
    <p:sldId id="673" r:id="rId25"/>
    <p:sldId id="602" r:id="rId26"/>
    <p:sldId id="298" r:id="rId27"/>
    <p:sldId id="287" r:id="rId28"/>
    <p:sldId id="270" r:id="rId29"/>
    <p:sldId id="260" r:id="rId30"/>
    <p:sldId id="609" r:id="rId31"/>
    <p:sldId id="628" r:id="rId32"/>
    <p:sldId id="629" r:id="rId33"/>
    <p:sldId id="610" r:id="rId34"/>
    <p:sldId id="647" r:id="rId35"/>
    <p:sldId id="706" r:id="rId36"/>
    <p:sldId id="645" r:id="rId37"/>
    <p:sldId id="261" r:id="rId38"/>
    <p:sldId id="262" r:id="rId39"/>
    <p:sldId id="715" r:id="rId40"/>
    <p:sldId id="750" r:id="rId41"/>
    <p:sldId id="681" r:id="rId42"/>
    <p:sldId id="716" r:id="rId43"/>
    <p:sldId id="717" r:id="rId44"/>
    <p:sldId id="718" r:id="rId45"/>
    <p:sldId id="719" r:id="rId46"/>
    <p:sldId id="720" r:id="rId47"/>
    <p:sldId id="723" r:id="rId48"/>
    <p:sldId id="721" r:id="rId49"/>
    <p:sldId id="722" r:id="rId50"/>
    <p:sldId id="734" r:id="rId51"/>
    <p:sldId id="736" r:id="rId52"/>
    <p:sldId id="737" r:id="rId53"/>
    <p:sldId id="735" r:id="rId54"/>
    <p:sldId id="738" r:id="rId55"/>
    <p:sldId id="739" r:id="rId56"/>
    <p:sldId id="740" r:id="rId57"/>
    <p:sldId id="741" r:id="rId58"/>
    <p:sldId id="742" r:id="rId59"/>
    <p:sldId id="743" r:id="rId60"/>
    <p:sldId id="744" r:id="rId61"/>
    <p:sldId id="745" r:id="rId62"/>
    <p:sldId id="747" r:id="rId63"/>
    <p:sldId id="746" r:id="rId64"/>
    <p:sldId id="732" r:id="rId65"/>
    <p:sldId id="748" r:id="rId66"/>
    <p:sldId id="733" r:id="rId67"/>
    <p:sldId id="312" r:id="rId6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200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BF57E-8FD0-4F79-810B-AD10C339A3E0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57505-3C41-48E9-9AFD-545915C34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76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DA378-7937-401A-BF72-959A8C1BDEA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53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A378-7937-401A-BF72-959A8C1BDEA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7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A378-7937-401A-BF72-959A8C1BDEA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38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DA378-7937-401A-BF72-959A8C1BDEA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671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DA378-7937-401A-BF72-959A8C1BDEA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081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DA378-7937-401A-BF72-959A8C1BDEA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330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57505-3C41-48E9-9AFD-545915C342F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8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57505-3C41-48E9-9AFD-545915C342F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92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57505-3C41-48E9-9AFD-545915C342F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22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93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96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71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64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30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1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10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0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89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6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30732-A627-44C6-9F05-78996FDE28A8}" type="datetimeFigureOut">
              <a:rPr lang="ko-KR" altLang="en-US" smtClean="0"/>
              <a:t>2022-11-09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C4910-3E15-421C-8F25-5FBEB0305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37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마이크로프로세서 설계실험</a:t>
            </a:r>
            <a:br>
              <a:rPr lang="en-US" altLang="ko-KR" dirty="0"/>
            </a:br>
            <a:r>
              <a:rPr lang="ko-KR" altLang="en-US" dirty="0"/>
              <a:t>실험</a:t>
            </a:r>
            <a:r>
              <a:rPr lang="en-US" altLang="ko-KR" dirty="0"/>
              <a:t>10 Timer interrupt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EECS326003 – </a:t>
            </a:r>
            <a:r>
              <a:rPr lang="ko-KR" altLang="en-US" dirty="0"/>
              <a:t>이상문</a:t>
            </a:r>
          </a:p>
        </p:txBody>
      </p:sp>
    </p:spTree>
    <p:extLst>
      <p:ext uri="{BB962C8B-B14F-4D97-AF65-F5344CB8AC3E}">
        <p14:creationId xmlns:p14="http://schemas.microsoft.com/office/powerpoint/2010/main" val="2003016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3"/>
            </a:pPr>
            <a:r>
              <a:rPr lang="en-US" altLang="ko-KR" sz="1662" dirty="0">
                <a:ea typeface="나눔스퀘어" panose="020B0600000101010101" pitchFamily="50" charset="-127"/>
              </a:rPr>
              <a:t>LPIT</a:t>
            </a:r>
            <a:r>
              <a:rPr lang="ko-KR" altLang="en-US" sz="1662" dirty="0">
                <a:ea typeface="나눔스퀘어" panose="020B0600000101010101" pitchFamily="50" charset="-127"/>
              </a:rPr>
              <a:t> 모듈 동작 원리 파악 </a:t>
            </a:r>
            <a:r>
              <a:rPr lang="en-US" altLang="ko-KR" sz="1662" dirty="0">
                <a:ea typeface="나눔스퀘어" panose="020B0600000101010101" pitchFamily="50" charset="-127"/>
              </a:rPr>
              <a:t>: 16-bit dual periodic counter </a:t>
            </a:r>
            <a:r>
              <a:rPr lang="ko-KR" altLang="en-US" sz="1662" dirty="0">
                <a:ea typeface="나눔스퀘어" panose="020B0600000101010101" pitchFamily="50" charset="-127"/>
              </a:rPr>
              <a:t>모드 </a:t>
            </a:r>
            <a:r>
              <a:rPr lang="en-US" altLang="ko-KR" sz="1662" dirty="0">
                <a:ea typeface="나눔스퀘어" panose="020B0600000101010101" pitchFamily="50" charset="-127"/>
              </a:rPr>
              <a:t>(</a:t>
            </a:r>
            <a:r>
              <a:rPr lang="ko-KR" altLang="en-US" sz="1662" dirty="0">
                <a:ea typeface="나눔스퀘어" panose="020B0600000101010101" pitchFamily="50" charset="-127"/>
              </a:rPr>
              <a:t>참고</a:t>
            </a:r>
            <a:r>
              <a:rPr lang="en-US" altLang="ko-KR" sz="1662" dirty="0">
                <a:ea typeface="나눔스퀘어" panose="020B0600000101010101" pitchFamily="50" charset="-127"/>
              </a:rPr>
              <a:t>)</a:t>
            </a: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A79DD-966C-4D72-A1E3-71AC01D08441}"/>
              </a:ext>
            </a:extLst>
          </p:cNvPr>
          <p:cNvSpPr txBox="1"/>
          <p:nvPr/>
        </p:nvSpPr>
        <p:spPr>
          <a:xfrm>
            <a:off x="129820" y="1677037"/>
            <a:ext cx="4600647" cy="42299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32-bit</a:t>
            </a:r>
            <a:r>
              <a:rPr lang="ko-KR" altLang="en-US" sz="1292" dirty="0">
                <a:cs typeface="Calibri" panose="020F0502020204030204" pitchFamily="34" charset="0"/>
              </a:rPr>
              <a:t> </a:t>
            </a:r>
            <a:r>
              <a:rPr lang="en-US" altLang="ko-KR" sz="1292" dirty="0">
                <a:cs typeface="Calibri" panose="020F0502020204030204" pitchFamily="34" charset="0"/>
              </a:rPr>
              <a:t>Counter</a:t>
            </a:r>
            <a:r>
              <a:rPr lang="ko-KR" altLang="en-US" sz="1292" dirty="0">
                <a:cs typeface="Calibri" panose="020F0502020204030204" pitchFamily="34" charset="0"/>
              </a:rPr>
              <a:t>의 상위 </a:t>
            </a:r>
            <a:r>
              <a:rPr lang="en-US" altLang="ko-KR" sz="1292" dirty="0">
                <a:cs typeface="Calibri" panose="020F0502020204030204" pitchFamily="34" charset="0"/>
              </a:rPr>
              <a:t>16-bit</a:t>
            </a:r>
            <a:r>
              <a:rPr lang="ko-KR" altLang="en-US" sz="1292" dirty="0">
                <a:cs typeface="Calibri" panose="020F0502020204030204" pitchFamily="34" charset="0"/>
              </a:rPr>
              <a:t>와 하위 </a:t>
            </a:r>
            <a:r>
              <a:rPr lang="en-US" altLang="ko-KR" sz="1292" dirty="0">
                <a:cs typeface="Calibri" panose="020F0502020204030204" pitchFamily="34" charset="0"/>
              </a:rPr>
              <a:t>16-bit</a:t>
            </a:r>
            <a:r>
              <a:rPr lang="ko-KR" altLang="en-US" sz="1292" dirty="0">
                <a:cs typeface="Calibri" panose="020F0502020204030204" pitchFamily="34" charset="0"/>
              </a:rPr>
              <a:t>가 나누어져 동작한다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LPIT </a:t>
            </a:r>
            <a:r>
              <a:rPr lang="ko-KR" altLang="en-US" sz="1292" dirty="0">
                <a:cs typeface="Calibri" panose="020F0502020204030204" pitchFamily="34" charset="0"/>
              </a:rPr>
              <a:t>모듈이 동작하면 </a:t>
            </a:r>
            <a:r>
              <a:rPr lang="en-US" altLang="ko-KR" sz="1292" dirty="0">
                <a:cs typeface="Calibri" panose="020F0502020204030204" pitchFamily="34" charset="0"/>
              </a:rPr>
              <a:t>(T_EN = 1), </a:t>
            </a:r>
            <a:r>
              <a:rPr lang="ko-KR" altLang="en-US" sz="1292" dirty="0">
                <a:cs typeface="Calibri" panose="020F0502020204030204" pitchFamily="34" charset="0"/>
              </a:rPr>
              <a:t>먼저 하위 </a:t>
            </a:r>
            <a:r>
              <a:rPr lang="en-US" altLang="ko-KR" sz="1292" dirty="0">
                <a:cs typeface="Calibri" panose="020F0502020204030204" pitchFamily="34" charset="0"/>
              </a:rPr>
              <a:t>16-bit Counter</a:t>
            </a:r>
            <a:r>
              <a:rPr lang="ko-KR" altLang="en-US" sz="1292" dirty="0">
                <a:cs typeface="Calibri" panose="020F0502020204030204" pitchFamily="34" charset="0"/>
              </a:rPr>
              <a:t>의 값이 </a:t>
            </a:r>
            <a:r>
              <a:rPr lang="en-US" altLang="ko-KR" sz="1292" dirty="0">
                <a:cs typeface="Calibri" panose="020F0502020204030204" pitchFamily="34" charset="0"/>
              </a:rPr>
              <a:t>Peripheral Clock</a:t>
            </a:r>
            <a:r>
              <a:rPr lang="ko-KR" altLang="en-US" sz="1292" dirty="0">
                <a:cs typeface="Calibri" panose="020F0502020204030204" pitchFamily="34" charset="0"/>
              </a:rPr>
              <a:t>의 </a:t>
            </a:r>
            <a:r>
              <a:rPr lang="en-US" altLang="ko-KR" sz="1292" dirty="0">
                <a:cs typeface="Calibri" panose="020F0502020204030204" pitchFamily="34" charset="0"/>
              </a:rPr>
              <a:t>1 clock</a:t>
            </a:r>
            <a:r>
              <a:rPr lang="ko-KR" altLang="en-US" sz="1292" dirty="0">
                <a:cs typeface="Calibri" panose="020F0502020204030204" pitchFamily="34" charset="0"/>
              </a:rPr>
              <a:t>마다 </a:t>
            </a:r>
            <a:r>
              <a:rPr lang="en-US" altLang="ko-KR" sz="1292" dirty="0">
                <a:cs typeface="Calibri" panose="020F0502020204030204" pitchFamily="34" charset="0"/>
              </a:rPr>
              <a:t>1</a:t>
            </a:r>
            <a:r>
              <a:rPr lang="ko-KR" altLang="en-US" sz="1292" dirty="0">
                <a:cs typeface="Calibri" panose="020F0502020204030204" pitchFamily="34" charset="0"/>
              </a:rPr>
              <a:t>씩 감소한다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하위 </a:t>
            </a:r>
            <a:r>
              <a:rPr lang="en-US" altLang="ko-KR" sz="1292" dirty="0">
                <a:cs typeface="Calibri" panose="020F0502020204030204" pitchFamily="34" charset="0"/>
              </a:rPr>
              <a:t>16-bit Counter</a:t>
            </a:r>
            <a:r>
              <a:rPr lang="ko-KR" altLang="en-US" sz="1292" dirty="0">
                <a:cs typeface="Calibri" panose="020F0502020204030204" pitchFamily="34" charset="0"/>
              </a:rPr>
              <a:t>의 값이 </a:t>
            </a:r>
            <a:r>
              <a:rPr lang="en-US" altLang="ko-KR" sz="1292" dirty="0">
                <a:cs typeface="Calibri" panose="020F0502020204030204" pitchFamily="34" charset="0"/>
              </a:rPr>
              <a:t>‘0’</a:t>
            </a:r>
            <a:r>
              <a:rPr lang="ko-KR" altLang="en-US" sz="1292" dirty="0">
                <a:cs typeface="Calibri" panose="020F0502020204030204" pitchFamily="34" charset="0"/>
              </a:rPr>
              <a:t>이 되면 상위 </a:t>
            </a:r>
            <a:r>
              <a:rPr lang="en-US" altLang="ko-KR" sz="1292" dirty="0">
                <a:cs typeface="Calibri" panose="020F0502020204030204" pitchFamily="34" charset="0"/>
              </a:rPr>
              <a:t>16-bit Counter</a:t>
            </a:r>
            <a:r>
              <a:rPr lang="ko-KR" altLang="en-US" sz="1292" dirty="0">
                <a:cs typeface="Calibri" panose="020F0502020204030204" pitchFamily="34" charset="0"/>
              </a:rPr>
              <a:t>의 값이 </a:t>
            </a:r>
            <a:r>
              <a:rPr lang="en-US" altLang="ko-KR" sz="1292" dirty="0">
                <a:cs typeface="Calibri" panose="020F0502020204030204" pitchFamily="34" charset="0"/>
              </a:rPr>
              <a:t>Peripheral Clock</a:t>
            </a:r>
            <a:r>
              <a:rPr lang="ko-KR" altLang="en-US" sz="1292" dirty="0">
                <a:cs typeface="Calibri" panose="020F0502020204030204" pitchFamily="34" charset="0"/>
              </a:rPr>
              <a:t>의 </a:t>
            </a:r>
            <a:r>
              <a:rPr lang="en-US" altLang="ko-KR" sz="1292" dirty="0">
                <a:cs typeface="Calibri" panose="020F0502020204030204" pitchFamily="34" charset="0"/>
              </a:rPr>
              <a:t>1 clock</a:t>
            </a:r>
            <a:r>
              <a:rPr lang="ko-KR" altLang="en-US" sz="1292" dirty="0">
                <a:cs typeface="Calibri" panose="020F0502020204030204" pitchFamily="34" charset="0"/>
              </a:rPr>
              <a:t>마다 </a:t>
            </a:r>
            <a:r>
              <a:rPr lang="en-US" altLang="ko-KR" sz="1292" dirty="0">
                <a:cs typeface="Calibri" panose="020F0502020204030204" pitchFamily="34" charset="0"/>
              </a:rPr>
              <a:t>1</a:t>
            </a:r>
            <a:r>
              <a:rPr lang="ko-KR" altLang="en-US" sz="1292" dirty="0">
                <a:cs typeface="Calibri" panose="020F0502020204030204" pitchFamily="34" charset="0"/>
              </a:rPr>
              <a:t>씩 감소한다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  <a:r>
              <a:rPr lang="ko-KR" altLang="en-US" sz="1292" dirty="0">
                <a:cs typeface="Calibri" panose="020F0502020204030204" pitchFamily="34" charset="0"/>
              </a:rPr>
              <a:t> </a:t>
            </a:r>
            <a:endParaRPr lang="en-US" altLang="ko-KR" sz="1292" dirty="0">
              <a:cs typeface="Calibri" panose="020F0502020204030204" pitchFamily="34" charset="0"/>
            </a:endParaRP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상위 </a:t>
            </a:r>
            <a:r>
              <a:rPr lang="en-US" altLang="ko-KR" sz="1292" dirty="0">
                <a:cs typeface="Calibri" panose="020F0502020204030204" pitchFamily="34" charset="0"/>
              </a:rPr>
              <a:t>16-bit Counter</a:t>
            </a:r>
            <a:r>
              <a:rPr lang="ko-KR" altLang="en-US" sz="1292" dirty="0">
                <a:cs typeface="Calibri" panose="020F0502020204030204" pitchFamily="34" charset="0"/>
              </a:rPr>
              <a:t>의 값이 </a:t>
            </a:r>
            <a:r>
              <a:rPr lang="en-US" altLang="ko-KR" sz="1292" dirty="0">
                <a:cs typeface="Calibri" panose="020F0502020204030204" pitchFamily="34" charset="0"/>
              </a:rPr>
              <a:t>‘0’</a:t>
            </a:r>
            <a:r>
              <a:rPr lang="ko-KR" altLang="en-US" sz="1292" dirty="0">
                <a:cs typeface="Calibri" panose="020F0502020204030204" pitchFamily="34" charset="0"/>
              </a:rPr>
              <a:t>이 되면 </a:t>
            </a:r>
            <a:r>
              <a:rPr lang="en-US" altLang="ko-KR" sz="1292" dirty="0">
                <a:cs typeface="Calibri" panose="020F0502020204030204" pitchFamily="34" charset="0"/>
              </a:rPr>
              <a:t>IRQ bit (Interrupt </a:t>
            </a:r>
            <a:r>
              <a:rPr lang="ko-KR" altLang="en-US" sz="1292" dirty="0">
                <a:cs typeface="Calibri" panose="020F0502020204030204" pitchFamily="34" charset="0"/>
              </a:rPr>
              <a:t>신호</a:t>
            </a:r>
            <a:r>
              <a:rPr lang="en-US" altLang="ko-KR" sz="1292" dirty="0">
                <a:cs typeface="Calibri" panose="020F0502020204030204" pitchFamily="34" charset="0"/>
              </a:rPr>
              <a:t>)</a:t>
            </a:r>
            <a:r>
              <a:rPr lang="ko-KR" altLang="en-US" sz="1292" dirty="0">
                <a:cs typeface="Calibri" panose="020F0502020204030204" pitchFamily="34" charset="0"/>
              </a:rPr>
              <a:t>가 </a:t>
            </a:r>
            <a:r>
              <a:rPr lang="en-US" altLang="ko-KR" sz="1292" dirty="0">
                <a:cs typeface="Calibri" panose="020F0502020204030204" pitchFamily="34" charset="0"/>
              </a:rPr>
              <a:t>Set </a:t>
            </a:r>
            <a:r>
              <a:rPr lang="ko-KR" altLang="en-US" sz="1292" dirty="0">
                <a:cs typeface="Calibri" panose="020F0502020204030204" pitchFamily="34" charset="0"/>
              </a:rPr>
              <a:t>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이후</a:t>
            </a:r>
            <a:r>
              <a:rPr lang="en-US" altLang="ko-KR" sz="1292" dirty="0">
                <a:cs typeface="Calibri" panose="020F0502020204030204" pitchFamily="34" charset="0"/>
              </a:rPr>
              <a:t>, </a:t>
            </a:r>
            <a:r>
              <a:rPr lang="ko-KR" altLang="en-US" sz="1292" dirty="0">
                <a:cs typeface="Calibri" panose="020F0502020204030204" pitchFamily="34" charset="0"/>
              </a:rPr>
              <a:t>각 </a:t>
            </a:r>
            <a:r>
              <a:rPr lang="en-US" altLang="ko-KR" sz="1292" dirty="0">
                <a:cs typeface="Calibri" panose="020F0502020204030204" pitchFamily="34" charset="0"/>
              </a:rPr>
              <a:t>16-bit Counter</a:t>
            </a:r>
            <a:r>
              <a:rPr lang="ko-KR" altLang="en-US" sz="1292" dirty="0">
                <a:cs typeface="Calibri" panose="020F0502020204030204" pitchFamily="34" charset="0"/>
              </a:rPr>
              <a:t>의 값은 다시 초기화되고 위의 동작을 반복한다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TSOT/TROT/TSOI/CHAIN bit</a:t>
            </a:r>
            <a:r>
              <a:rPr lang="ko-KR" altLang="en-US" sz="1292" dirty="0">
                <a:cs typeface="Calibri" panose="020F0502020204030204" pitchFamily="34" charset="0"/>
              </a:rPr>
              <a:t> </a:t>
            </a:r>
            <a:r>
              <a:rPr lang="en-US" altLang="ko-KR" sz="1292" dirty="0">
                <a:cs typeface="Calibri" panose="020F0502020204030204" pitchFamily="34" charset="0"/>
              </a:rPr>
              <a:t>(Control </a:t>
            </a:r>
            <a:r>
              <a:rPr lang="ko-KR" altLang="en-US" sz="1292" dirty="0">
                <a:cs typeface="Calibri" panose="020F0502020204030204" pitchFamily="34" charset="0"/>
              </a:rPr>
              <a:t>레지스터</a:t>
            </a:r>
            <a:r>
              <a:rPr lang="en-US" altLang="ko-KR" sz="1292" dirty="0">
                <a:cs typeface="Calibri" panose="020F0502020204030204" pitchFamily="34" charset="0"/>
              </a:rPr>
              <a:t>)</a:t>
            </a:r>
            <a:r>
              <a:rPr lang="ko-KR" altLang="en-US" sz="1292" dirty="0">
                <a:cs typeface="Calibri" panose="020F0502020204030204" pitchFamily="34" charset="0"/>
              </a:rPr>
              <a:t>의 값에 따라 동작이 약간 바뀔 수 있다 </a:t>
            </a:r>
            <a:r>
              <a:rPr lang="en-US" altLang="ko-KR" sz="1292" dirty="0">
                <a:cs typeface="Calibri" panose="020F0502020204030204" pitchFamily="34" charset="0"/>
              </a:rPr>
              <a:t>(Manual</a:t>
            </a:r>
            <a:r>
              <a:rPr lang="ko-KR" altLang="en-US" sz="1292" dirty="0">
                <a:cs typeface="Calibri" panose="020F0502020204030204" pitchFamily="34" charset="0"/>
              </a:rPr>
              <a:t> 참고</a:t>
            </a:r>
            <a:r>
              <a:rPr lang="en-US" altLang="ko-KR" sz="1292" dirty="0"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ADC6A8-3C59-49D7-9704-F090A97D1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8" r="5462"/>
          <a:stretch/>
        </p:blipFill>
        <p:spPr>
          <a:xfrm>
            <a:off x="4654157" y="1835323"/>
            <a:ext cx="4360023" cy="39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4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3"/>
            </a:pPr>
            <a:r>
              <a:rPr lang="en-US" altLang="ko-KR" sz="1662" dirty="0">
                <a:ea typeface="나눔스퀘어" panose="020B0600000101010101" pitchFamily="50" charset="-127"/>
              </a:rPr>
              <a:t>LPIT</a:t>
            </a:r>
            <a:r>
              <a:rPr lang="ko-KR" altLang="en-US" sz="1662" dirty="0">
                <a:ea typeface="나눔스퀘어" panose="020B0600000101010101" pitchFamily="50" charset="-127"/>
              </a:rPr>
              <a:t> 모듈 동작 원리 파악 </a:t>
            </a:r>
            <a:r>
              <a:rPr lang="en-US" altLang="ko-KR" sz="1662" dirty="0">
                <a:ea typeface="나눔스퀘어" panose="020B0600000101010101" pitchFamily="50" charset="-127"/>
              </a:rPr>
              <a:t>: 32-bit trigger accumulator </a:t>
            </a:r>
            <a:r>
              <a:rPr lang="ko-KR" altLang="en-US" sz="1662" dirty="0">
                <a:ea typeface="나눔스퀘어" panose="020B0600000101010101" pitchFamily="50" charset="-127"/>
              </a:rPr>
              <a:t>모드 </a:t>
            </a:r>
            <a:r>
              <a:rPr lang="en-US" altLang="ko-KR" sz="1662" dirty="0">
                <a:ea typeface="나눔스퀘어" panose="020B0600000101010101" pitchFamily="50" charset="-127"/>
              </a:rPr>
              <a:t>(</a:t>
            </a:r>
            <a:r>
              <a:rPr lang="ko-KR" altLang="en-US" sz="1662" dirty="0">
                <a:ea typeface="나눔스퀘어" panose="020B0600000101010101" pitchFamily="50" charset="-127"/>
              </a:rPr>
              <a:t>참고</a:t>
            </a:r>
            <a:r>
              <a:rPr lang="en-US" altLang="ko-KR" sz="1662" dirty="0">
                <a:ea typeface="나눔스퀘어" panose="020B0600000101010101" pitchFamily="50" charset="-127"/>
              </a:rPr>
              <a:t>)</a:t>
            </a: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ECAA5-48F7-42EC-BD7F-DF73ECE46CCC}"/>
              </a:ext>
            </a:extLst>
          </p:cNvPr>
          <p:cNvSpPr txBox="1"/>
          <p:nvPr/>
        </p:nvSpPr>
        <p:spPr>
          <a:xfrm>
            <a:off x="129820" y="1677037"/>
            <a:ext cx="4600647" cy="27385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LPIT </a:t>
            </a:r>
            <a:r>
              <a:rPr lang="ko-KR" altLang="en-US" sz="1292" dirty="0">
                <a:cs typeface="Calibri" panose="020F0502020204030204" pitchFamily="34" charset="0"/>
              </a:rPr>
              <a:t>모듈이 동작하면 </a:t>
            </a:r>
            <a:r>
              <a:rPr lang="en-US" altLang="ko-KR" sz="1292" dirty="0">
                <a:cs typeface="Calibri" panose="020F0502020204030204" pitchFamily="34" charset="0"/>
              </a:rPr>
              <a:t>(T_EN = 1), 32-bit Counter</a:t>
            </a:r>
            <a:r>
              <a:rPr lang="ko-KR" altLang="en-US" sz="1292" dirty="0">
                <a:cs typeface="Calibri" panose="020F0502020204030204" pitchFamily="34" charset="0"/>
              </a:rPr>
              <a:t>의 값은 입력되는 </a:t>
            </a:r>
            <a:r>
              <a:rPr lang="en-US" altLang="ko-KR" sz="1292" dirty="0">
                <a:cs typeface="Calibri" panose="020F0502020204030204" pitchFamily="34" charset="0"/>
              </a:rPr>
              <a:t>Trigger </a:t>
            </a:r>
            <a:r>
              <a:rPr lang="ko-KR" altLang="en-US" sz="1292" dirty="0">
                <a:cs typeface="Calibri" panose="020F0502020204030204" pitchFamily="34" charset="0"/>
              </a:rPr>
              <a:t>신호의 </a:t>
            </a:r>
            <a:r>
              <a:rPr lang="en-US" altLang="ko-KR" sz="1292" dirty="0">
                <a:cs typeface="Calibri" panose="020F0502020204030204" pitchFamily="34" charset="0"/>
              </a:rPr>
              <a:t>Rising edge</a:t>
            </a:r>
            <a:r>
              <a:rPr lang="ko-KR" altLang="en-US" sz="1292" dirty="0">
                <a:cs typeface="Calibri" panose="020F0502020204030204" pitchFamily="34" charset="0"/>
              </a:rPr>
              <a:t>마다 </a:t>
            </a:r>
            <a:r>
              <a:rPr lang="en-US" altLang="ko-KR" sz="1292" dirty="0">
                <a:cs typeface="Calibri" panose="020F0502020204030204" pitchFamily="34" charset="0"/>
              </a:rPr>
              <a:t>1</a:t>
            </a:r>
            <a:r>
              <a:rPr lang="ko-KR" altLang="en-US" sz="1292" dirty="0">
                <a:cs typeface="Calibri" panose="020F0502020204030204" pitchFamily="34" charset="0"/>
              </a:rPr>
              <a:t>씩 감소한다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b="1" dirty="0">
                <a:solidFill>
                  <a:srgbClr val="FF0000"/>
                </a:solidFill>
                <a:cs typeface="Calibri" panose="020F0502020204030204" pitchFamily="34" charset="0"/>
              </a:rPr>
              <a:t>32-bit Counter</a:t>
            </a:r>
            <a:r>
              <a:rPr lang="ko-KR" altLang="en-US" sz="1292" b="1" dirty="0">
                <a:solidFill>
                  <a:srgbClr val="FF0000"/>
                </a:solidFill>
                <a:cs typeface="Calibri" panose="020F0502020204030204" pitchFamily="34" charset="0"/>
              </a:rPr>
              <a:t>의 값이 </a:t>
            </a:r>
            <a:r>
              <a:rPr lang="en-US" altLang="ko-KR" sz="1292" b="1" dirty="0">
                <a:solidFill>
                  <a:srgbClr val="FF0000"/>
                </a:solidFill>
                <a:cs typeface="Calibri" panose="020F0502020204030204" pitchFamily="34" charset="0"/>
              </a:rPr>
              <a:t>‘0’</a:t>
            </a:r>
            <a:r>
              <a:rPr lang="ko-KR" altLang="en-US" sz="1292" b="1" dirty="0">
                <a:solidFill>
                  <a:srgbClr val="FF0000"/>
                </a:solidFill>
                <a:cs typeface="Calibri" panose="020F0502020204030204" pitchFamily="34" charset="0"/>
              </a:rPr>
              <a:t>이 되면 </a:t>
            </a:r>
            <a:r>
              <a:rPr lang="en-US" altLang="ko-KR" sz="1292" b="1" dirty="0">
                <a:solidFill>
                  <a:srgbClr val="FF0000"/>
                </a:solidFill>
                <a:cs typeface="Calibri" panose="020F0502020204030204" pitchFamily="34" charset="0"/>
              </a:rPr>
              <a:t>IRQ bit (Interrupt </a:t>
            </a:r>
            <a:r>
              <a:rPr lang="ko-KR" altLang="en-US" sz="1292" b="1" dirty="0">
                <a:solidFill>
                  <a:srgbClr val="FF0000"/>
                </a:solidFill>
                <a:cs typeface="Calibri" panose="020F0502020204030204" pitchFamily="34" charset="0"/>
              </a:rPr>
              <a:t>신호</a:t>
            </a:r>
            <a:r>
              <a:rPr lang="en-US" altLang="ko-KR" sz="1292" b="1" dirty="0">
                <a:solidFill>
                  <a:srgbClr val="FF0000"/>
                </a:solidFill>
                <a:cs typeface="Calibri" panose="020F0502020204030204" pitchFamily="34" charset="0"/>
              </a:rPr>
              <a:t>)</a:t>
            </a:r>
            <a:r>
              <a:rPr lang="ko-KR" altLang="en-US" sz="1292" b="1" dirty="0">
                <a:solidFill>
                  <a:srgbClr val="FF0000"/>
                </a:solidFill>
                <a:cs typeface="Calibri" panose="020F0502020204030204" pitchFamily="34" charset="0"/>
              </a:rPr>
              <a:t>가 </a:t>
            </a:r>
            <a:r>
              <a:rPr lang="en-US" altLang="ko-KR" sz="1292" b="1" dirty="0">
                <a:solidFill>
                  <a:srgbClr val="FF0000"/>
                </a:solidFill>
                <a:cs typeface="Calibri" panose="020F0502020204030204" pitchFamily="34" charset="0"/>
              </a:rPr>
              <a:t>Set </a:t>
            </a:r>
            <a:r>
              <a:rPr lang="ko-KR" altLang="en-US" sz="1292" b="1" dirty="0">
                <a:solidFill>
                  <a:srgbClr val="FF0000"/>
                </a:solidFill>
                <a:cs typeface="Calibri" panose="020F0502020204030204" pitchFamily="34" charset="0"/>
              </a:rPr>
              <a:t>된다</a:t>
            </a:r>
            <a:r>
              <a:rPr lang="en-US" altLang="ko-KR" sz="1292" b="1" dirty="0">
                <a:solidFill>
                  <a:srgbClr val="FF0000"/>
                </a:solidFill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이후</a:t>
            </a:r>
            <a:r>
              <a:rPr lang="en-US" altLang="ko-KR" sz="1292" dirty="0">
                <a:cs typeface="Calibri" panose="020F0502020204030204" pitchFamily="34" charset="0"/>
              </a:rPr>
              <a:t>, 32-bit Counter</a:t>
            </a:r>
            <a:r>
              <a:rPr lang="ko-KR" altLang="en-US" sz="1292" dirty="0">
                <a:cs typeface="Calibri" panose="020F0502020204030204" pitchFamily="34" charset="0"/>
              </a:rPr>
              <a:t>의 값은 다시 초기화되고 위의 동작을 반복한다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TSOT/TROT/TSOI/CHAIN bit</a:t>
            </a:r>
            <a:r>
              <a:rPr lang="ko-KR" altLang="en-US" sz="1292" dirty="0">
                <a:cs typeface="Calibri" panose="020F0502020204030204" pitchFamily="34" charset="0"/>
              </a:rPr>
              <a:t> </a:t>
            </a:r>
            <a:r>
              <a:rPr lang="en-US" altLang="ko-KR" sz="1292" dirty="0">
                <a:cs typeface="Calibri" panose="020F0502020204030204" pitchFamily="34" charset="0"/>
              </a:rPr>
              <a:t>(Control </a:t>
            </a:r>
            <a:r>
              <a:rPr lang="ko-KR" altLang="en-US" sz="1292" dirty="0">
                <a:cs typeface="Calibri" panose="020F0502020204030204" pitchFamily="34" charset="0"/>
              </a:rPr>
              <a:t>레지스터</a:t>
            </a:r>
            <a:r>
              <a:rPr lang="en-US" altLang="ko-KR" sz="1292" dirty="0">
                <a:cs typeface="Calibri" panose="020F0502020204030204" pitchFamily="34" charset="0"/>
              </a:rPr>
              <a:t>)</a:t>
            </a:r>
            <a:r>
              <a:rPr lang="ko-KR" altLang="en-US" sz="1292" dirty="0">
                <a:cs typeface="Calibri" panose="020F0502020204030204" pitchFamily="34" charset="0"/>
              </a:rPr>
              <a:t>의 값에 따라 동작이 약간 바뀔 수 있다 </a:t>
            </a:r>
            <a:r>
              <a:rPr lang="en-US" altLang="ko-KR" sz="1292" dirty="0">
                <a:cs typeface="Calibri" panose="020F0502020204030204" pitchFamily="34" charset="0"/>
              </a:rPr>
              <a:t>(Manual</a:t>
            </a:r>
            <a:r>
              <a:rPr lang="ko-KR" altLang="en-US" sz="1292" dirty="0">
                <a:cs typeface="Calibri" panose="020F0502020204030204" pitchFamily="34" charset="0"/>
              </a:rPr>
              <a:t> 참고</a:t>
            </a:r>
            <a:r>
              <a:rPr lang="en-US" altLang="ko-KR" sz="1292" dirty="0"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D98CEF-747B-4CA4-B0BE-E7DCCB9CF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2" r="5665"/>
          <a:stretch/>
        </p:blipFill>
        <p:spPr>
          <a:xfrm>
            <a:off x="4653561" y="1701128"/>
            <a:ext cx="4360619" cy="39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7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3"/>
            </a:pPr>
            <a:r>
              <a:rPr lang="en-US" altLang="ko-KR" sz="1662" dirty="0">
                <a:ea typeface="나눔스퀘어" panose="020B0600000101010101" pitchFamily="50" charset="-127"/>
              </a:rPr>
              <a:t>LPIT</a:t>
            </a:r>
            <a:r>
              <a:rPr lang="ko-KR" altLang="en-US" sz="1662" dirty="0">
                <a:ea typeface="나눔스퀘어" panose="020B0600000101010101" pitchFamily="50" charset="-127"/>
              </a:rPr>
              <a:t> 모듈 동작 원리 파악 </a:t>
            </a:r>
            <a:r>
              <a:rPr lang="en-US" altLang="ko-KR" sz="1662" dirty="0">
                <a:ea typeface="나눔스퀘어" panose="020B0600000101010101" pitchFamily="50" charset="-127"/>
              </a:rPr>
              <a:t>: 32-bit trigger capture </a:t>
            </a:r>
            <a:r>
              <a:rPr lang="ko-KR" altLang="en-US" sz="1662" dirty="0">
                <a:ea typeface="나눔스퀘어" panose="020B0600000101010101" pitchFamily="50" charset="-127"/>
              </a:rPr>
              <a:t>모드 </a:t>
            </a:r>
            <a:r>
              <a:rPr lang="en-US" altLang="ko-KR" sz="1662" dirty="0">
                <a:ea typeface="나눔스퀘어" panose="020B0600000101010101" pitchFamily="50" charset="-127"/>
              </a:rPr>
              <a:t>(</a:t>
            </a:r>
            <a:r>
              <a:rPr lang="ko-KR" altLang="en-US" sz="1662" dirty="0">
                <a:ea typeface="나눔스퀘어" panose="020B0600000101010101" pitchFamily="50" charset="-127"/>
              </a:rPr>
              <a:t>참고</a:t>
            </a:r>
            <a:r>
              <a:rPr lang="en-US" altLang="ko-KR" sz="1662" dirty="0">
                <a:ea typeface="나눔스퀘어" panose="020B0600000101010101" pitchFamily="50" charset="-127"/>
              </a:rPr>
              <a:t>)</a:t>
            </a: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5EC66-585F-4F0B-BB88-928CBF0245AA}"/>
              </a:ext>
            </a:extLst>
          </p:cNvPr>
          <p:cNvSpPr txBox="1"/>
          <p:nvPr/>
        </p:nvSpPr>
        <p:spPr>
          <a:xfrm>
            <a:off x="129820" y="1677037"/>
            <a:ext cx="4600647" cy="3335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LPIT </a:t>
            </a:r>
            <a:r>
              <a:rPr lang="ko-KR" altLang="en-US" sz="1292" dirty="0">
                <a:cs typeface="Calibri" panose="020F0502020204030204" pitchFamily="34" charset="0"/>
              </a:rPr>
              <a:t>모듈이 동작하면 </a:t>
            </a:r>
            <a:r>
              <a:rPr lang="en-US" altLang="ko-KR" sz="1292" dirty="0">
                <a:cs typeface="Calibri" panose="020F0502020204030204" pitchFamily="34" charset="0"/>
              </a:rPr>
              <a:t>(T_EN = 1), 32-bit Counter</a:t>
            </a:r>
            <a:r>
              <a:rPr lang="ko-KR" altLang="en-US" sz="1292" dirty="0">
                <a:cs typeface="Calibri" panose="020F0502020204030204" pitchFamily="34" charset="0"/>
              </a:rPr>
              <a:t>의 값은 </a:t>
            </a:r>
            <a:r>
              <a:rPr lang="en-US" altLang="ko-KR" sz="1292" dirty="0">
                <a:cs typeface="Calibri" panose="020F0502020204030204" pitchFamily="34" charset="0"/>
              </a:rPr>
              <a:t>Peripheral Clock</a:t>
            </a:r>
            <a:r>
              <a:rPr lang="ko-KR" altLang="en-US" sz="1292" dirty="0">
                <a:cs typeface="Calibri" panose="020F0502020204030204" pitchFamily="34" charset="0"/>
              </a:rPr>
              <a:t>의 </a:t>
            </a:r>
            <a:r>
              <a:rPr lang="en-US" altLang="ko-KR" sz="1292" dirty="0">
                <a:cs typeface="Calibri" panose="020F0502020204030204" pitchFamily="34" charset="0"/>
              </a:rPr>
              <a:t>1 clock</a:t>
            </a:r>
            <a:r>
              <a:rPr lang="ko-KR" altLang="en-US" sz="1292" dirty="0">
                <a:cs typeface="Calibri" panose="020F0502020204030204" pitchFamily="34" charset="0"/>
              </a:rPr>
              <a:t>마다 </a:t>
            </a:r>
            <a:r>
              <a:rPr lang="en-US" altLang="ko-KR" sz="1292" dirty="0">
                <a:cs typeface="Calibri" panose="020F0502020204030204" pitchFamily="34" charset="0"/>
              </a:rPr>
              <a:t>1</a:t>
            </a:r>
            <a:r>
              <a:rPr lang="ko-KR" altLang="en-US" sz="1292" dirty="0">
                <a:cs typeface="Calibri" panose="020F0502020204030204" pitchFamily="34" charset="0"/>
              </a:rPr>
              <a:t>씩 감소한다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Trigger </a:t>
            </a:r>
            <a:r>
              <a:rPr lang="ko-KR" altLang="en-US" sz="1292" dirty="0">
                <a:cs typeface="Calibri" panose="020F0502020204030204" pitchFamily="34" charset="0"/>
              </a:rPr>
              <a:t>신호가 입력되면 해당 신호의 </a:t>
            </a:r>
            <a:r>
              <a:rPr lang="en-US" altLang="ko-KR" sz="1292" dirty="0">
                <a:cs typeface="Calibri" panose="020F0502020204030204" pitchFamily="34" charset="0"/>
              </a:rPr>
              <a:t>Rising edge</a:t>
            </a:r>
            <a:r>
              <a:rPr lang="ko-KR" altLang="en-US" sz="1292" dirty="0">
                <a:cs typeface="Calibri" panose="020F0502020204030204" pitchFamily="34" charset="0"/>
              </a:rPr>
              <a:t>에서 </a:t>
            </a:r>
            <a:r>
              <a:rPr lang="en-US" altLang="ko-KR" sz="1292" dirty="0">
                <a:cs typeface="Calibri" panose="020F0502020204030204" pitchFamily="34" charset="0"/>
              </a:rPr>
              <a:t>‘TMR_CUR_VAL’ </a:t>
            </a:r>
            <a:r>
              <a:rPr lang="ko-KR" altLang="en-US" sz="1292" dirty="0">
                <a:cs typeface="Calibri" panose="020F0502020204030204" pitchFamily="34" charset="0"/>
              </a:rPr>
              <a:t>레지스터의 반전된 값이 </a:t>
            </a:r>
            <a:r>
              <a:rPr lang="en-US" altLang="ko-KR" sz="1292" dirty="0">
                <a:cs typeface="Calibri" panose="020F0502020204030204" pitchFamily="34" charset="0"/>
              </a:rPr>
              <a:t>‘TMR_VAL’ </a:t>
            </a:r>
            <a:r>
              <a:rPr lang="ko-KR" altLang="en-US" sz="1292" dirty="0">
                <a:cs typeface="Calibri" panose="020F0502020204030204" pitchFamily="34" charset="0"/>
              </a:rPr>
              <a:t>레지스터에 저장된다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이때</a:t>
            </a:r>
            <a:r>
              <a:rPr lang="en-US" altLang="ko-KR" sz="1292" dirty="0">
                <a:cs typeface="Calibri" panose="020F0502020204030204" pitchFamily="34" charset="0"/>
              </a:rPr>
              <a:t>, IRQ bit (Interrupt </a:t>
            </a:r>
            <a:r>
              <a:rPr lang="ko-KR" altLang="en-US" sz="1292" dirty="0">
                <a:cs typeface="Calibri" panose="020F0502020204030204" pitchFamily="34" charset="0"/>
              </a:rPr>
              <a:t>신호</a:t>
            </a:r>
            <a:r>
              <a:rPr lang="en-US" altLang="ko-KR" sz="1292" dirty="0">
                <a:cs typeface="Calibri" panose="020F0502020204030204" pitchFamily="34" charset="0"/>
              </a:rPr>
              <a:t>)</a:t>
            </a:r>
            <a:r>
              <a:rPr lang="ko-KR" altLang="en-US" sz="1292" dirty="0">
                <a:cs typeface="Calibri" panose="020F0502020204030204" pitchFamily="34" charset="0"/>
              </a:rPr>
              <a:t>도 </a:t>
            </a:r>
            <a:r>
              <a:rPr lang="en-US" altLang="ko-KR" sz="1292" dirty="0">
                <a:cs typeface="Calibri" panose="020F0502020204030204" pitchFamily="34" charset="0"/>
              </a:rPr>
              <a:t>Set </a:t>
            </a:r>
            <a:r>
              <a:rPr lang="ko-KR" altLang="en-US" sz="1292" dirty="0">
                <a:cs typeface="Calibri" panose="020F0502020204030204" pitchFamily="34" charset="0"/>
              </a:rPr>
              <a:t>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32-bit Counter</a:t>
            </a:r>
            <a:r>
              <a:rPr lang="ko-KR" altLang="en-US" sz="1292" dirty="0">
                <a:cs typeface="Calibri" panose="020F0502020204030204" pitchFamily="34" charset="0"/>
              </a:rPr>
              <a:t>의 값은 감소와 초기화를 반복하고</a:t>
            </a:r>
            <a:r>
              <a:rPr lang="en-US" altLang="ko-KR" sz="1292" dirty="0">
                <a:cs typeface="Calibri" panose="020F0502020204030204" pitchFamily="34" charset="0"/>
              </a:rPr>
              <a:t>, </a:t>
            </a:r>
            <a:r>
              <a:rPr lang="ko-KR" altLang="en-US" sz="1292" dirty="0">
                <a:cs typeface="Calibri" panose="020F0502020204030204" pitchFamily="34" charset="0"/>
              </a:rPr>
              <a:t>입력 </a:t>
            </a:r>
            <a:r>
              <a:rPr lang="en-US" altLang="ko-KR" sz="1292" dirty="0">
                <a:cs typeface="Calibri" panose="020F0502020204030204" pitchFamily="34" charset="0"/>
              </a:rPr>
              <a:t>Trigger </a:t>
            </a:r>
            <a:r>
              <a:rPr lang="ko-KR" altLang="en-US" sz="1292" dirty="0">
                <a:cs typeface="Calibri" panose="020F0502020204030204" pitchFamily="34" charset="0"/>
              </a:rPr>
              <a:t>신호에 따라 반전된 값이 </a:t>
            </a:r>
            <a:r>
              <a:rPr lang="en-US" altLang="ko-KR" sz="1292" dirty="0">
                <a:cs typeface="Calibri" panose="020F0502020204030204" pitchFamily="34" charset="0"/>
              </a:rPr>
              <a:t>‘TMR_VAL’ </a:t>
            </a:r>
            <a:r>
              <a:rPr lang="ko-KR" altLang="en-US" sz="1292" dirty="0">
                <a:cs typeface="Calibri" panose="020F0502020204030204" pitchFamily="34" charset="0"/>
              </a:rPr>
              <a:t>레지스터에 저장된다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TSOT/TROT/TSOI/CHAIN bit</a:t>
            </a:r>
            <a:r>
              <a:rPr lang="ko-KR" altLang="en-US" sz="1292" dirty="0">
                <a:cs typeface="Calibri" panose="020F0502020204030204" pitchFamily="34" charset="0"/>
              </a:rPr>
              <a:t> </a:t>
            </a:r>
            <a:r>
              <a:rPr lang="en-US" altLang="ko-KR" sz="1292" dirty="0">
                <a:cs typeface="Calibri" panose="020F0502020204030204" pitchFamily="34" charset="0"/>
              </a:rPr>
              <a:t>(Control </a:t>
            </a:r>
            <a:r>
              <a:rPr lang="ko-KR" altLang="en-US" sz="1292" dirty="0">
                <a:cs typeface="Calibri" panose="020F0502020204030204" pitchFamily="34" charset="0"/>
              </a:rPr>
              <a:t>레지스터</a:t>
            </a:r>
            <a:r>
              <a:rPr lang="en-US" altLang="ko-KR" sz="1292" dirty="0">
                <a:cs typeface="Calibri" panose="020F0502020204030204" pitchFamily="34" charset="0"/>
              </a:rPr>
              <a:t>)</a:t>
            </a:r>
            <a:r>
              <a:rPr lang="ko-KR" altLang="en-US" sz="1292" dirty="0">
                <a:cs typeface="Calibri" panose="020F0502020204030204" pitchFamily="34" charset="0"/>
              </a:rPr>
              <a:t>의 값에 따라 동작이 약간 바뀔 수 있다 </a:t>
            </a:r>
            <a:r>
              <a:rPr lang="en-US" altLang="ko-KR" sz="1292" dirty="0">
                <a:cs typeface="Calibri" panose="020F0502020204030204" pitchFamily="34" charset="0"/>
              </a:rPr>
              <a:t>(Manual</a:t>
            </a:r>
            <a:r>
              <a:rPr lang="ko-KR" altLang="en-US" sz="1292" dirty="0">
                <a:cs typeface="Calibri" panose="020F0502020204030204" pitchFamily="34" charset="0"/>
              </a:rPr>
              <a:t> 참고</a:t>
            </a:r>
            <a:r>
              <a:rPr lang="en-US" altLang="ko-KR" sz="1292" dirty="0">
                <a:cs typeface="Calibri" panose="020F0502020204030204" pitchFamily="34" charset="0"/>
              </a:rPr>
              <a:t>).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E2864B-514F-4F1A-8264-DD594019B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4" r="3159"/>
          <a:stretch/>
        </p:blipFill>
        <p:spPr>
          <a:xfrm>
            <a:off x="4790436" y="1701128"/>
            <a:ext cx="4087466" cy="45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4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b="1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b="1" dirty="0">
                <a:ea typeface="나눔스퀘어" panose="020B0600000101010101" pitchFamily="50" charset="-127"/>
              </a:rPr>
              <a:t>분석 </a:t>
            </a:r>
            <a:r>
              <a:rPr lang="en-US" altLang="ko-KR" sz="1662" b="1" dirty="0">
                <a:ea typeface="나눔스퀘어" panose="020B0600000101010101" pitchFamily="50" charset="-127"/>
              </a:rPr>
              <a:t>: LPIT </a:t>
            </a:r>
            <a:r>
              <a:rPr lang="ko-KR" altLang="en-US" sz="1662" b="1" dirty="0">
                <a:ea typeface="나눔스퀘어" panose="020B0600000101010101" pitchFamily="50" charset="-127"/>
              </a:rPr>
              <a:t>모듈 설정</a:t>
            </a:r>
            <a:endParaRPr lang="en-US" altLang="ko-KR" sz="1662" b="1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CCB47-AAC0-49C2-9DB3-070891DDDB62}"/>
              </a:ext>
            </a:extLst>
          </p:cNvPr>
          <p:cNvSpPr txBox="1"/>
          <p:nvPr/>
        </p:nvSpPr>
        <p:spPr>
          <a:xfrm>
            <a:off x="539552" y="1870336"/>
            <a:ext cx="8229600" cy="311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LPIT </a:t>
            </a:r>
            <a:r>
              <a:rPr lang="ko-KR" altLang="en-US" sz="1477" dirty="0">
                <a:cs typeface="Calibri" panose="020F0502020204030204" pitchFamily="34" charset="0"/>
              </a:rPr>
              <a:t>모듈 설정과정</a:t>
            </a:r>
            <a:endParaRPr lang="en-US" altLang="ko-KR" sz="1477" dirty="0">
              <a:cs typeface="Calibri" panose="020F0502020204030204" pitchFamily="34" charset="0"/>
            </a:endParaRP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77" dirty="0">
                <a:cs typeface="Calibri" panose="020F0502020204030204" pitchFamily="34" charset="0"/>
              </a:rPr>
              <a:t>System Clock </a:t>
            </a:r>
            <a:r>
              <a:rPr lang="ko-KR" altLang="en-US" sz="1477" dirty="0">
                <a:cs typeface="Calibri" panose="020F0502020204030204" pitchFamily="34" charset="0"/>
              </a:rPr>
              <a:t>및 분기 </a:t>
            </a:r>
            <a:r>
              <a:rPr lang="en-US" altLang="ko-KR" sz="1477" dirty="0">
                <a:cs typeface="Calibri" panose="020F0502020204030204" pitchFamily="34" charset="0"/>
              </a:rPr>
              <a:t>Clock (Peripheral Clock</a:t>
            </a:r>
            <a:r>
              <a:rPr lang="ko-KR" altLang="en-US" sz="1477" dirty="0">
                <a:cs typeface="Calibri" panose="020F0502020204030204" pitchFamily="34" charset="0"/>
              </a:rPr>
              <a:t>으로 사용될 </a:t>
            </a:r>
            <a:r>
              <a:rPr lang="en-US" altLang="ko-KR" sz="1477" dirty="0">
                <a:cs typeface="Calibri" panose="020F0502020204030204" pitchFamily="34" charset="0"/>
              </a:rPr>
              <a:t>Clock)</a:t>
            </a:r>
            <a:r>
              <a:rPr lang="ko-KR" altLang="en-US" sz="1477" dirty="0">
                <a:cs typeface="Calibri" panose="020F0502020204030204" pitchFamily="34" charset="0"/>
              </a:rPr>
              <a:t>을 설정한다 </a:t>
            </a:r>
            <a:r>
              <a:rPr lang="en-US" altLang="ko-KR" sz="1477" dirty="0">
                <a:cs typeface="Calibri" panose="020F0502020204030204" pitchFamily="34" charset="0"/>
              </a:rPr>
              <a:t>(</a:t>
            </a:r>
            <a:r>
              <a:rPr lang="en-US" altLang="ko-KR" sz="1477" b="1" dirty="0">
                <a:cs typeface="Calibri" panose="020F0502020204030204" pitchFamily="34" charset="0"/>
              </a:rPr>
              <a:t>Clock </a:t>
            </a:r>
            <a:r>
              <a:rPr lang="ko-KR" altLang="en-US" sz="1477" b="1" dirty="0">
                <a:cs typeface="Calibri" panose="020F0502020204030204" pitchFamily="34" charset="0"/>
              </a:rPr>
              <a:t>설정</a:t>
            </a:r>
            <a:r>
              <a:rPr lang="en-US" altLang="ko-KR" sz="1477" dirty="0">
                <a:cs typeface="Calibri" panose="020F0502020204030204" pitchFamily="34" charset="0"/>
              </a:rPr>
              <a:t>).</a:t>
            </a: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77" dirty="0">
                <a:cs typeface="Calibri" panose="020F0502020204030204" pitchFamily="34" charset="0"/>
              </a:rPr>
              <a:t>LPIT </a:t>
            </a:r>
            <a:r>
              <a:rPr lang="ko-KR" altLang="en-US" sz="1477" dirty="0">
                <a:cs typeface="Calibri" panose="020F0502020204030204" pitchFamily="34" charset="0"/>
              </a:rPr>
              <a:t>모듈의 </a:t>
            </a:r>
            <a:r>
              <a:rPr lang="en-US" altLang="ko-KR" sz="1477" dirty="0">
                <a:cs typeface="Calibri" panose="020F0502020204030204" pitchFamily="34" charset="0"/>
              </a:rPr>
              <a:t>Interrupt</a:t>
            </a:r>
            <a:r>
              <a:rPr lang="ko-KR" altLang="en-US" sz="1477" dirty="0">
                <a:cs typeface="Calibri" panose="020F0502020204030204" pitchFamily="34" charset="0"/>
              </a:rPr>
              <a:t>를 사용하기 위한 </a:t>
            </a:r>
            <a:r>
              <a:rPr lang="en-US" altLang="ko-KR" sz="1477" dirty="0">
                <a:cs typeface="Calibri" panose="020F0502020204030204" pitchFamily="34" charset="0"/>
              </a:rPr>
              <a:t>NVIC </a:t>
            </a:r>
            <a:r>
              <a:rPr lang="ko-KR" altLang="en-US" sz="1477" dirty="0">
                <a:cs typeface="Calibri" panose="020F0502020204030204" pitchFamily="34" charset="0"/>
              </a:rPr>
              <a:t>설정을 한다 </a:t>
            </a:r>
            <a:r>
              <a:rPr lang="en-US" altLang="ko-KR" sz="1477" dirty="0">
                <a:cs typeface="Calibri" panose="020F0502020204030204" pitchFamily="34" charset="0"/>
              </a:rPr>
              <a:t>(</a:t>
            </a:r>
            <a:r>
              <a:rPr lang="en-US" altLang="ko-KR" sz="1477" b="1" dirty="0">
                <a:cs typeface="Calibri" panose="020F0502020204030204" pitchFamily="34" charset="0"/>
              </a:rPr>
              <a:t>NVIC </a:t>
            </a:r>
            <a:r>
              <a:rPr lang="ko-KR" altLang="en-US" sz="1477" b="1" dirty="0">
                <a:cs typeface="Calibri" panose="020F0502020204030204" pitchFamily="34" charset="0"/>
              </a:rPr>
              <a:t>설정</a:t>
            </a:r>
            <a:r>
              <a:rPr lang="en-US" altLang="ko-KR" sz="1477" dirty="0">
                <a:cs typeface="Calibri" panose="020F0502020204030204" pitchFamily="34" charset="0"/>
              </a:rPr>
              <a:t>).</a:t>
            </a: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77" dirty="0">
                <a:cs typeface="Calibri" panose="020F0502020204030204" pitchFamily="34" charset="0"/>
              </a:rPr>
              <a:t>LPIT </a:t>
            </a:r>
            <a:r>
              <a:rPr lang="ko-KR" altLang="en-US" sz="1477" dirty="0">
                <a:cs typeface="Calibri" panose="020F0502020204030204" pitchFamily="34" charset="0"/>
              </a:rPr>
              <a:t>모듈의 </a:t>
            </a:r>
            <a:r>
              <a:rPr lang="en-US" altLang="ko-KR" sz="1477" dirty="0">
                <a:cs typeface="Calibri" panose="020F0502020204030204" pitchFamily="34" charset="0"/>
              </a:rPr>
              <a:t>Source Clock (Peripheral Clock)</a:t>
            </a:r>
            <a:r>
              <a:rPr lang="ko-KR" altLang="en-US" sz="1477" dirty="0">
                <a:cs typeface="Calibri" panose="020F0502020204030204" pitchFamily="34" charset="0"/>
              </a:rPr>
              <a:t>을 설정하고 </a:t>
            </a:r>
            <a:r>
              <a:rPr lang="en-US" altLang="ko-KR" sz="1477" dirty="0">
                <a:cs typeface="Calibri" panose="020F0502020204030204" pitchFamily="34" charset="0"/>
              </a:rPr>
              <a:t>Clock enable</a:t>
            </a:r>
            <a:r>
              <a:rPr lang="ko-KR" altLang="en-US" sz="1477" dirty="0">
                <a:cs typeface="Calibri" panose="020F0502020204030204" pitchFamily="34" charset="0"/>
              </a:rPr>
              <a:t>을 한다 </a:t>
            </a:r>
            <a:r>
              <a:rPr lang="en-US" altLang="ko-KR" sz="1477" dirty="0">
                <a:cs typeface="Calibri" panose="020F0502020204030204" pitchFamily="34" charset="0"/>
              </a:rPr>
              <a:t>(</a:t>
            </a:r>
            <a:r>
              <a:rPr lang="en-US" altLang="ko-KR" sz="1477" b="1" dirty="0">
                <a:cs typeface="Calibri" panose="020F0502020204030204" pitchFamily="34" charset="0"/>
              </a:rPr>
              <a:t>PCC</a:t>
            </a:r>
            <a:r>
              <a:rPr lang="ko-KR" altLang="en-US" sz="1477" b="1" dirty="0">
                <a:cs typeface="Calibri" panose="020F0502020204030204" pitchFamily="34" charset="0"/>
              </a:rPr>
              <a:t> 설정</a:t>
            </a:r>
            <a:r>
              <a:rPr lang="en-US" altLang="ko-KR" sz="1477" dirty="0">
                <a:cs typeface="Calibri" panose="020F0502020204030204" pitchFamily="34" charset="0"/>
              </a:rPr>
              <a:t>).</a:t>
            </a: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77" dirty="0">
                <a:cs typeface="Calibri" panose="020F0502020204030204" pitchFamily="34" charset="0"/>
              </a:rPr>
              <a:t>LPIT </a:t>
            </a:r>
            <a:r>
              <a:rPr lang="ko-KR" altLang="en-US" sz="1477" dirty="0">
                <a:cs typeface="Calibri" panose="020F0502020204030204" pitchFamily="34" charset="0"/>
              </a:rPr>
              <a:t>모듈에서 사용할 </a:t>
            </a:r>
            <a:r>
              <a:rPr lang="en-US" altLang="ko-KR" sz="1477" dirty="0">
                <a:cs typeface="Calibri" panose="020F0502020204030204" pitchFamily="34" charset="0"/>
              </a:rPr>
              <a:t>Channel</a:t>
            </a:r>
            <a:r>
              <a:rPr lang="ko-KR" altLang="en-US" sz="1477" dirty="0">
                <a:cs typeface="Calibri" panose="020F0502020204030204" pitchFamily="34" charset="0"/>
              </a:rPr>
              <a:t>과 모드를 설정한다 </a:t>
            </a:r>
            <a:r>
              <a:rPr lang="en-US" altLang="ko-KR" sz="1477" dirty="0">
                <a:cs typeface="Calibri" panose="020F0502020204030204" pitchFamily="34" charset="0"/>
              </a:rPr>
              <a:t>(</a:t>
            </a:r>
            <a:r>
              <a:rPr lang="en-US" altLang="ko-KR" sz="1477" b="1" dirty="0">
                <a:cs typeface="Calibri" panose="020F0502020204030204" pitchFamily="34" charset="0"/>
              </a:rPr>
              <a:t>LPIT </a:t>
            </a:r>
            <a:r>
              <a:rPr lang="ko-KR" altLang="en-US" sz="1477" b="1" dirty="0">
                <a:cs typeface="Calibri" panose="020F0502020204030204" pitchFamily="34" charset="0"/>
              </a:rPr>
              <a:t>모듈 초기화</a:t>
            </a:r>
            <a:r>
              <a:rPr lang="en-US" altLang="ko-KR" sz="1477" dirty="0">
                <a:cs typeface="Calibri" panose="020F0502020204030204" pitchFamily="34" charset="0"/>
              </a:rPr>
              <a:t>).</a:t>
            </a: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77" dirty="0">
                <a:cs typeface="Calibri" panose="020F0502020204030204" pitchFamily="34" charset="0"/>
              </a:rPr>
              <a:t>Timer Interrupt </a:t>
            </a:r>
            <a:r>
              <a:rPr lang="ko-KR" altLang="en-US" sz="1477" dirty="0">
                <a:cs typeface="Calibri" panose="020F0502020204030204" pitchFamily="34" charset="0"/>
              </a:rPr>
              <a:t>발생 주기에 따라 </a:t>
            </a:r>
            <a:r>
              <a:rPr lang="en-US" altLang="ko-KR" sz="1477" dirty="0">
                <a:cs typeface="Calibri" panose="020F0502020204030204" pitchFamily="34" charset="0"/>
              </a:rPr>
              <a:t>32-bit Counter</a:t>
            </a:r>
            <a:r>
              <a:rPr lang="ko-KR" altLang="en-US" sz="1477" dirty="0">
                <a:cs typeface="Calibri" panose="020F0502020204030204" pitchFamily="34" charset="0"/>
              </a:rPr>
              <a:t>의 초기값을 설정한다 </a:t>
            </a:r>
            <a:r>
              <a:rPr lang="en-US" altLang="ko-KR" sz="1477" dirty="0">
                <a:cs typeface="Calibri" panose="020F0502020204030204" pitchFamily="34" charset="0"/>
              </a:rPr>
              <a:t>(</a:t>
            </a:r>
            <a:r>
              <a:rPr lang="en-US" altLang="ko-KR" sz="1477" b="1" dirty="0">
                <a:cs typeface="Calibri" panose="020F0502020204030204" pitchFamily="34" charset="0"/>
              </a:rPr>
              <a:t>Interrupt </a:t>
            </a:r>
            <a:r>
              <a:rPr lang="ko-KR" altLang="en-US" sz="1477" b="1" dirty="0">
                <a:cs typeface="Calibri" panose="020F0502020204030204" pitchFamily="34" charset="0"/>
              </a:rPr>
              <a:t>주기 설정</a:t>
            </a:r>
            <a:r>
              <a:rPr lang="en-US" altLang="ko-KR" sz="1477" dirty="0">
                <a:cs typeface="Calibri" panose="020F0502020204030204" pitchFamily="34" charset="0"/>
              </a:rPr>
              <a:t>).</a:t>
            </a:r>
            <a:endParaRPr lang="ko-KR" altLang="en-US" sz="1477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346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Clock </a:t>
            </a:r>
            <a:r>
              <a:rPr lang="ko-KR" altLang="en-US" sz="1662" dirty="0">
                <a:ea typeface="나눔스퀘어" panose="020B0600000101010101" pitchFamily="50" charset="-127"/>
              </a:rPr>
              <a:t>설정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CCB47-AAC0-49C2-9DB3-070891DDDB62}"/>
              </a:ext>
            </a:extLst>
          </p:cNvPr>
          <p:cNvSpPr txBox="1"/>
          <p:nvPr/>
        </p:nvSpPr>
        <p:spPr>
          <a:xfrm>
            <a:off x="494000" y="1892469"/>
            <a:ext cx="3537144" cy="367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92" dirty="0">
                <a:cs typeface="Calibri" panose="020F0502020204030204" pitchFamily="34" charset="0"/>
              </a:rPr>
              <a:t>Oscillator (OSC)</a:t>
            </a:r>
            <a:r>
              <a:rPr lang="ko-KR" altLang="en-US" sz="1292" dirty="0">
                <a:cs typeface="Calibri" panose="020F0502020204030204" pitchFamily="34" charset="0"/>
              </a:rPr>
              <a:t>를 통해 </a:t>
            </a:r>
            <a:r>
              <a:rPr lang="en-US" altLang="ko-KR" sz="1292" dirty="0">
                <a:cs typeface="Calibri" panose="020F0502020204030204" pitchFamily="34" charset="0"/>
              </a:rPr>
              <a:t>Clock (SOSC_CLK)</a:t>
            </a:r>
            <a:r>
              <a:rPr lang="ko-KR" altLang="en-US" sz="1292" dirty="0">
                <a:cs typeface="Calibri" panose="020F0502020204030204" pitchFamily="34" charset="0"/>
              </a:rPr>
              <a:t>을 생성한다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42900" indent="-3429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92" dirty="0">
                <a:cs typeface="Calibri" panose="020F0502020204030204" pitchFamily="34" charset="0"/>
              </a:rPr>
              <a:t>System PLL</a:t>
            </a:r>
            <a:r>
              <a:rPr lang="ko-KR" altLang="en-US" sz="1292" dirty="0">
                <a:cs typeface="Calibri" panose="020F0502020204030204" pitchFamily="34" charset="0"/>
              </a:rPr>
              <a:t>을 통해 </a:t>
            </a:r>
            <a:r>
              <a:rPr lang="en-US" altLang="ko-KR" sz="1292" dirty="0">
                <a:cs typeface="Calibri" panose="020F0502020204030204" pitchFamily="34" charset="0"/>
              </a:rPr>
              <a:t>SOSC_CLK</a:t>
            </a:r>
            <a:r>
              <a:rPr lang="ko-KR" altLang="en-US" sz="1292" dirty="0">
                <a:cs typeface="Calibri" panose="020F0502020204030204" pitchFamily="34" charset="0"/>
              </a:rPr>
              <a:t>의 주파수를 변조하여 고주파</a:t>
            </a:r>
            <a:r>
              <a:rPr lang="en-US" altLang="ko-KR" sz="1292" dirty="0">
                <a:cs typeface="Calibri" panose="020F0502020204030204" pitchFamily="34" charset="0"/>
              </a:rPr>
              <a:t> Clock (SPLL_CLK)</a:t>
            </a:r>
            <a:r>
              <a:rPr lang="ko-KR" altLang="en-US" sz="1292" dirty="0">
                <a:cs typeface="Calibri" panose="020F0502020204030204" pitchFamily="34" charset="0"/>
              </a:rPr>
              <a:t>을 생성한다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42900" indent="-342900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92" dirty="0">
                <a:cs typeface="Calibri" panose="020F0502020204030204" pitchFamily="34" charset="0"/>
              </a:rPr>
              <a:t>고주파 </a:t>
            </a:r>
            <a:r>
              <a:rPr lang="en-US" altLang="ko-KR" sz="1292" dirty="0">
                <a:cs typeface="Calibri" panose="020F0502020204030204" pitchFamily="34" charset="0"/>
              </a:rPr>
              <a:t>Clock (SPLL_CLK)</a:t>
            </a:r>
            <a:r>
              <a:rPr lang="ko-KR" altLang="en-US" sz="1292" dirty="0">
                <a:cs typeface="Calibri" panose="020F0502020204030204" pitchFamily="34" charset="0"/>
              </a:rPr>
              <a:t>을 분기하여 </a:t>
            </a:r>
            <a:r>
              <a:rPr lang="en-US" altLang="ko-KR" sz="1292" dirty="0">
                <a:cs typeface="Calibri" panose="020F0502020204030204" pitchFamily="34" charset="0"/>
              </a:rPr>
              <a:t>Asynchronous Peripheral Source Clock (SPLLDIV1_CLK/SPLLDIV2_CLK)</a:t>
            </a:r>
            <a:r>
              <a:rPr lang="ko-KR" altLang="en-US" sz="1292" dirty="0">
                <a:cs typeface="Calibri" panose="020F0502020204030204" pitchFamily="34" charset="0"/>
              </a:rPr>
              <a:t>을 생성한다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생성된 </a:t>
            </a:r>
            <a:r>
              <a:rPr lang="en-US" altLang="ko-KR" sz="1292" dirty="0">
                <a:cs typeface="Calibri" panose="020F0502020204030204" pitchFamily="34" charset="0"/>
              </a:rPr>
              <a:t>Asynchronous Peripheral Source Clock</a:t>
            </a:r>
            <a:r>
              <a:rPr lang="ko-KR" altLang="en-US" sz="1292" dirty="0">
                <a:cs typeface="Calibri" panose="020F0502020204030204" pitchFamily="34" charset="0"/>
              </a:rPr>
              <a:t>을 주변 장치에 인가하여 주변 장치를 동작 시킬 수 있다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21039-2B07-4D94-A0FB-4697F257A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" r="823"/>
          <a:stretch/>
        </p:blipFill>
        <p:spPr>
          <a:xfrm>
            <a:off x="4067944" y="1701129"/>
            <a:ext cx="4911969" cy="44535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A8AB84-FBE0-4B96-85E4-579A7AFF4434}"/>
              </a:ext>
            </a:extLst>
          </p:cNvPr>
          <p:cNvSpPr/>
          <p:nvPr/>
        </p:nvSpPr>
        <p:spPr>
          <a:xfrm>
            <a:off x="4042323" y="4013234"/>
            <a:ext cx="1132010" cy="5934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A65635-904A-4659-B533-6F54870FDD26}"/>
              </a:ext>
            </a:extLst>
          </p:cNvPr>
          <p:cNvSpPr/>
          <p:nvPr/>
        </p:nvSpPr>
        <p:spPr>
          <a:xfrm>
            <a:off x="5336990" y="1898684"/>
            <a:ext cx="863844" cy="3956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FB4972-4E2D-4A35-AD6C-352B36AF7737}"/>
              </a:ext>
            </a:extLst>
          </p:cNvPr>
          <p:cNvSpPr/>
          <p:nvPr/>
        </p:nvSpPr>
        <p:spPr>
          <a:xfrm>
            <a:off x="7904344" y="2890017"/>
            <a:ext cx="483577" cy="232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3B09BF7-EF23-4949-9747-5016BC04EDF0}"/>
              </a:ext>
            </a:extLst>
          </p:cNvPr>
          <p:cNvSpPr/>
          <p:nvPr/>
        </p:nvSpPr>
        <p:spPr>
          <a:xfrm>
            <a:off x="5183126" y="2081125"/>
            <a:ext cx="153865" cy="2237642"/>
          </a:xfrm>
          <a:custGeom>
            <a:avLst/>
            <a:gdLst>
              <a:gd name="connsiteX0" fmla="*/ 0 w 166687"/>
              <a:gd name="connsiteY0" fmla="*/ 2424112 h 2424112"/>
              <a:gd name="connsiteX1" fmla="*/ 147637 w 166687"/>
              <a:gd name="connsiteY1" fmla="*/ 2424112 h 2424112"/>
              <a:gd name="connsiteX2" fmla="*/ 147637 w 166687"/>
              <a:gd name="connsiteY2" fmla="*/ 1300162 h 2424112"/>
              <a:gd name="connsiteX3" fmla="*/ 19050 w 166687"/>
              <a:gd name="connsiteY3" fmla="*/ 1300162 h 2424112"/>
              <a:gd name="connsiteX4" fmla="*/ 19050 w 166687"/>
              <a:gd name="connsiteY4" fmla="*/ 0 h 2424112"/>
              <a:gd name="connsiteX5" fmla="*/ 166687 w 166687"/>
              <a:gd name="connsiteY5" fmla="*/ 0 h 242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687" h="2424112">
                <a:moveTo>
                  <a:pt x="0" y="2424112"/>
                </a:moveTo>
                <a:lnTo>
                  <a:pt x="147637" y="2424112"/>
                </a:lnTo>
                <a:lnTo>
                  <a:pt x="147637" y="1300162"/>
                </a:lnTo>
                <a:lnTo>
                  <a:pt x="19050" y="1300162"/>
                </a:lnTo>
                <a:lnTo>
                  <a:pt x="19050" y="0"/>
                </a:lnTo>
                <a:lnTo>
                  <a:pt x="166687" y="0"/>
                </a:ln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C703D9E2-14BE-4F27-8D8C-4BB7D6E61E2E}"/>
              </a:ext>
            </a:extLst>
          </p:cNvPr>
          <p:cNvSpPr/>
          <p:nvPr/>
        </p:nvSpPr>
        <p:spPr>
          <a:xfrm>
            <a:off x="6207429" y="2094314"/>
            <a:ext cx="1692520" cy="870438"/>
          </a:xfrm>
          <a:custGeom>
            <a:avLst/>
            <a:gdLst>
              <a:gd name="connsiteX0" fmla="*/ 0 w 1833563"/>
              <a:gd name="connsiteY0" fmla="*/ 0 h 942975"/>
              <a:gd name="connsiteX1" fmla="*/ 171450 w 1833563"/>
              <a:gd name="connsiteY1" fmla="*/ 0 h 942975"/>
              <a:gd name="connsiteX2" fmla="*/ 171450 w 1833563"/>
              <a:gd name="connsiteY2" fmla="*/ 942975 h 942975"/>
              <a:gd name="connsiteX3" fmla="*/ 1833563 w 1833563"/>
              <a:gd name="connsiteY3" fmla="*/ 942975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3563" h="942975">
                <a:moveTo>
                  <a:pt x="0" y="0"/>
                </a:moveTo>
                <a:lnTo>
                  <a:pt x="171450" y="0"/>
                </a:lnTo>
                <a:lnTo>
                  <a:pt x="171450" y="942975"/>
                </a:lnTo>
                <a:lnTo>
                  <a:pt x="1833563" y="942975"/>
                </a:ln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3AC910D4-167B-4480-8B37-969FAD643543}"/>
              </a:ext>
            </a:extLst>
          </p:cNvPr>
          <p:cNvSpPr/>
          <p:nvPr/>
        </p:nvSpPr>
        <p:spPr>
          <a:xfrm>
            <a:off x="6919606" y="2969148"/>
            <a:ext cx="975946" cy="92319"/>
          </a:xfrm>
          <a:custGeom>
            <a:avLst/>
            <a:gdLst>
              <a:gd name="connsiteX0" fmla="*/ 0 w 1057275"/>
              <a:gd name="connsiteY0" fmla="*/ 0 h 100012"/>
              <a:gd name="connsiteX1" fmla="*/ 0 w 1057275"/>
              <a:gd name="connsiteY1" fmla="*/ 100012 h 100012"/>
              <a:gd name="connsiteX2" fmla="*/ 1057275 w 1057275"/>
              <a:gd name="connsiteY2" fmla="*/ 100012 h 10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7275" h="100012">
                <a:moveTo>
                  <a:pt x="0" y="0"/>
                </a:moveTo>
                <a:lnTo>
                  <a:pt x="0" y="100012"/>
                </a:lnTo>
                <a:lnTo>
                  <a:pt x="1057275" y="100012"/>
                </a:lnTo>
              </a:path>
            </a:pathLst>
          </a:custGeom>
          <a:noFill/>
          <a:ln w="254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9B2A7-E6A8-4E1E-A74C-5ECCF11649B5}"/>
              </a:ext>
            </a:extLst>
          </p:cNvPr>
          <p:cNvSpPr txBox="1"/>
          <p:nvPr/>
        </p:nvSpPr>
        <p:spPr>
          <a:xfrm>
            <a:off x="3951105" y="36622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4E08-1AD7-4700-9A33-8948E0E7E49A}"/>
              </a:ext>
            </a:extLst>
          </p:cNvPr>
          <p:cNvSpPr txBox="1"/>
          <p:nvPr/>
        </p:nvSpPr>
        <p:spPr>
          <a:xfrm>
            <a:off x="5376454" y="15656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F66836-55C2-49B9-AE8E-F248FDD949F0}"/>
              </a:ext>
            </a:extLst>
          </p:cNvPr>
          <p:cNvSpPr txBox="1"/>
          <p:nvPr/>
        </p:nvSpPr>
        <p:spPr>
          <a:xfrm>
            <a:off x="7925570" y="25428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05612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NVIC </a:t>
            </a:r>
            <a:r>
              <a:rPr lang="ko-KR" altLang="en-US" sz="1662" dirty="0">
                <a:ea typeface="나눔스퀘어" panose="020B0600000101010101" pitchFamily="50" charset="-127"/>
              </a:rPr>
              <a:t>설정 </a:t>
            </a:r>
            <a:r>
              <a:rPr lang="en-US" altLang="ko-KR" sz="1662" dirty="0">
                <a:ea typeface="나눔스퀘어" panose="020B0600000101010101" pitchFamily="50" charset="-127"/>
              </a:rPr>
              <a:t>(1)</a:t>
            </a: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CCB47-AAC0-49C2-9DB3-070891DDDB62}"/>
              </a:ext>
            </a:extLst>
          </p:cNvPr>
          <p:cNvSpPr txBox="1"/>
          <p:nvPr/>
        </p:nvSpPr>
        <p:spPr>
          <a:xfrm>
            <a:off x="768980" y="1677037"/>
            <a:ext cx="8229600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NVIC</a:t>
            </a:r>
            <a:r>
              <a:rPr lang="ko-KR" altLang="en-US" sz="1477" dirty="0">
                <a:cs typeface="Calibri" panose="020F0502020204030204" pitchFamily="34" charset="0"/>
              </a:rPr>
              <a:t> 모듈에서 사용하고자 하는 </a:t>
            </a:r>
            <a:r>
              <a:rPr lang="en-US" altLang="ko-KR" sz="1477" dirty="0">
                <a:cs typeface="Calibri" panose="020F0502020204030204" pitchFamily="34" charset="0"/>
              </a:rPr>
              <a:t>Interrupt</a:t>
            </a:r>
            <a:r>
              <a:rPr lang="ko-KR" altLang="en-US" sz="1477" dirty="0">
                <a:cs typeface="Calibri" panose="020F0502020204030204" pitchFamily="34" charset="0"/>
              </a:rPr>
              <a:t>의 우선순위를 정해주고 </a:t>
            </a:r>
            <a:r>
              <a:rPr lang="en-US" altLang="ko-KR" sz="1477" dirty="0">
                <a:cs typeface="Calibri" panose="020F0502020204030204" pitchFamily="34" charset="0"/>
              </a:rPr>
              <a:t>Enable </a:t>
            </a:r>
            <a:r>
              <a:rPr lang="ko-KR" altLang="en-US" sz="1477" dirty="0">
                <a:cs typeface="Calibri" panose="020F0502020204030204" pitchFamily="34" charset="0"/>
              </a:rPr>
              <a:t>설정을 해주어야 </a:t>
            </a:r>
            <a:r>
              <a:rPr lang="en-US" altLang="ko-KR" sz="1477" dirty="0">
                <a:cs typeface="Calibri" panose="020F0502020204030204" pitchFamily="34" charset="0"/>
              </a:rPr>
              <a:t>Interrupt</a:t>
            </a:r>
            <a:r>
              <a:rPr lang="ko-KR" altLang="en-US" sz="1477" dirty="0">
                <a:cs typeface="Calibri" panose="020F0502020204030204" pitchFamily="34" charset="0"/>
              </a:rPr>
              <a:t>를 사용할 수 있다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77" dirty="0">
                <a:cs typeface="Calibri" panose="020F0502020204030204" pitchFamily="34" charset="0"/>
              </a:rPr>
              <a:t>각 모듈의 </a:t>
            </a:r>
            <a:r>
              <a:rPr lang="en-US" altLang="ko-KR" sz="1477" dirty="0">
                <a:cs typeface="Calibri" panose="020F0502020204030204" pitchFamily="34" charset="0"/>
              </a:rPr>
              <a:t>Interrupt</a:t>
            </a:r>
            <a:r>
              <a:rPr lang="ko-KR" altLang="en-US" sz="1477" dirty="0">
                <a:cs typeface="Calibri" panose="020F0502020204030204" pitchFamily="34" charset="0"/>
              </a:rPr>
              <a:t>에 대한</a:t>
            </a:r>
            <a:r>
              <a:rPr lang="en-US" altLang="ko-KR" sz="1477" dirty="0">
                <a:cs typeface="Calibri" panose="020F0502020204030204" pitchFamily="34" charset="0"/>
              </a:rPr>
              <a:t> </a:t>
            </a:r>
            <a:r>
              <a:rPr lang="ko-KR" altLang="en-US" sz="1477" dirty="0">
                <a:cs typeface="Calibri" panose="020F0502020204030204" pitchFamily="34" charset="0"/>
              </a:rPr>
              <a:t>설정 위치 </a:t>
            </a:r>
            <a:r>
              <a:rPr lang="en-US" altLang="ko-KR" sz="1477" dirty="0">
                <a:cs typeface="Calibri" panose="020F0502020204030204" pitchFamily="34" charset="0"/>
              </a:rPr>
              <a:t>(</a:t>
            </a:r>
            <a:r>
              <a:rPr lang="ko-KR" altLang="en-US" sz="1477" dirty="0">
                <a:cs typeface="Calibri" panose="020F0502020204030204" pitchFamily="34" charset="0"/>
              </a:rPr>
              <a:t>메모리 주소</a:t>
            </a:r>
            <a:r>
              <a:rPr lang="en-US" altLang="ko-KR" sz="1477" dirty="0">
                <a:cs typeface="Calibri" panose="020F0502020204030204" pitchFamily="34" charset="0"/>
              </a:rPr>
              <a:t>)</a:t>
            </a:r>
            <a:r>
              <a:rPr lang="ko-KR" altLang="en-US" sz="1477" dirty="0">
                <a:cs typeface="Calibri" panose="020F0502020204030204" pitchFamily="34" charset="0"/>
              </a:rPr>
              <a:t>가 정해져 있기 때문에 사용하고자 하는 </a:t>
            </a:r>
            <a:r>
              <a:rPr lang="en-US" altLang="ko-KR" sz="1477" dirty="0">
                <a:cs typeface="Calibri" panose="020F0502020204030204" pitchFamily="34" charset="0"/>
              </a:rPr>
              <a:t>Interrupt</a:t>
            </a:r>
            <a:r>
              <a:rPr lang="ko-KR" altLang="en-US" sz="1477" dirty="0">
                <a:cs typeface="Calibri" panose="020F0502020204030204" pitchFamily="34" charset="0"/>
              </a:rPr>
              <a:t>를 선택적으로 설정할 수 있다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CBC0F8-7700-46BD-8FAD-C19D191B4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21"/>
          <a:stretch/>
        </p:blipFill>
        <p:spPr>
          <a:xfrm>
            <a:off x="1604897" y="3296062"/>
            <a:ext cx="5934207" cy="2319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2361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NVIC </a:t>
            </a:r>
            <a:r>
              <a:rPr lang="ko-KR" altLang="en-US" sz="1662" dirty="0">
                <a:ea typeface="나눔스퀘어" panose="020B0600000101010101" pitchFamily="50" charset="-127"/>
              </a:rPr>
              <a:t>설정 </a:t>
            </a:r>
            <a:r>
              <a:rPr lang="en-US" altLang="ko-KR" sz="1662" dirty="0">
                <a:ea typeface="나눔스퀘어" panose="020B0600000101010101" pitchFamily="50" charset="-127"/>
              </a:rPr>
              <a:t>(2)</a:t>
            </a: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CCB47-AAC0-49C2-9DB3-070891DDDB62}"/>
              </a:ext>
            </a:extLst>
          </p:cNvPr>
          <p:cNvSpPr txBox="1"/>
          <p:nvPr/>
        </p:nvSpPr>
        <p:spPr>
          <a:xfrm>
            <a:off x="768980" y="1677037"/>
            <a:ext cx="7917820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77" dirty="0">
                <a:cs typeface="Calibri" panose="020F0502020204030204" pitchFamily="34" charset="0"/>
              </a:rPr>
              <a:t>실습에서 사용할 </a:t>
            </a:r>
            <a:r>
              <a:rPr lang="en-US" altLang="ko-KR" sz="1477" dirty="0">
                <a:cs typeface="Calibri" panose="020F0502020204030204" pitchFamily="34" charset="0"/>
              </a:rPr>
              <a:t>LPIT </a:t>
            </a:r>
            <a:r>
              <a:rPr lang="ko-KR" altLang="en-US" sz="1477" dirty="0">
                <a:cs typeface="Calibri" panose="020F0502020204030204" pitchFamily="34" charset="0"/>
              </a:rPr>
              <a:t>모듈 </a:t>
            </a:r>
            <a:r>
              <a:rPr lang="en-US" altLang="ko-KR" sz="1477" dirty="0">
                <a:cs typeface="Calibri" panose="020F0502020204030204" pitchFamily="34" charset="0"/>
              </a:rPr>
              <a:t>ch0,ch1</a:t>
            </a:r>
            <a:r>
              <a:rPr lang="ko-KR" altLang="en-US" sz="1477" dirty="0">
                <a:cs typeface="Calibri" panose="020F0502020204030204" pitchFamily="34" charset="0"/>
              </a:rPr>
              <a:t>의 경우</a:t>
            </a:r>
            <a:r>
              <a:rPr lang="en-US" altLang="ko-KR" sz="1477" dirty="0">
                <a:cs typeface="Calibri" panose="020F0502020204030204" pitchFamily="34" charset="0"/>
              </a:rPr>
              <a:t>, IRQ </a:t>
            </a:r>
            <a:r>
              <a:rPr lang="ko-KR" altLang="en-US" sz="1477" dirty="0">
                <a:cs typeface="Calibri" panose="020F0502020204030204" pitchFamily="34" charset="0"/>
              </a:rPr>
              <a:t>번호가 </a:t>
            </a:r>
            <a:r>
              <a:rPr lang="en-US" altLang="ko-KR" sz="1477" dirty="0">
                <a:cs typeface="Calibri" panose="020F0502020204030204" pitchFamily="34" charset="0"/>
              </a:rPr>
              <a:t>48,49</a:t>
            </a:r>
            <a:r>
              <a:rPr lang="ko-KR" altLang="en-US" sz="1477" dirty="0">
                <a:cs typeface="Calibri" panose="020F0502020204030204" pitchFamily="34" charset="0"/>
              </a:rPr>
              <a:t>이다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77" dirty="0">
                <a:cs typeface="Calibri" panose="020F0502020204030204" pitchFamily="34" charset="0"/>
              </a:rPr>
              <a:t>따라서</a:t>
            </a:r>
            <a:r>
              <a:rPr lang="en-US" altLang="ko-KR" sz="1477" dirty="0">
                <a:cs typeface="Calibri" panose="020F0502020204030204" pitchFamily="34" charset="0"/>
              </a:rPr>
              <a:t>, NVIC </a:t>
            </a:r>
            <a:r>
              <a:rPr lang="ko-KR" altLang="en-US" sz="1477" dirty="0">
                <a:cs typeface="Calibri" panose="020F0502020204030204" pitchFamily="34" charset="0"/>
              </a:rPr>
              <a:t>모듈에서 </a:t>
            </a:r>
            <a:r>
              <a:rPr lang="en-US" altLang="ko-KR" sz="1477" dirty="0">
                <a:cs typeface="Calibri" panose="020F0502020204030204" pitchFamily="34" charset="0"/>
              </a:rPr>
              <a:t>48,49</a:t>
            </a:r>
            <a:r>
              <a:rPr lang="ko-KR" altLang="en-US" sz="1477" dirty="0">
                <a:cs typeface="Calibri" panose="020F0502020204030204" pitchFamily="34" charset="0"/>
              </a:rPr>
              <a:t>번째 </a:t>
            </a:r>
            <a:r>
              <a:rPr lang="en-US" altLang="ko-KR" sz="1477" dirty="0">
                <a:cs typeface="Calibri" panose="020F0502020204030204" pitchFamily="34" charset="0"/>
              </a:rPr>
              <a:t>Interrupt</a:t>
            </a:r>
            <a:r>
              <a:rPr lang="ko-KR" altLang="en-US" sz="1477" dirty="0">
                <a:cs typeface="Calibri" panose="020F0502020204030204" pitchFamily="34" charset="0"/>
              </a:rPr>
              <a:t>에 대한 우선순위를 정해주고 </a:t>
            </a:r>
            <a:r>
              <a:rPr lang="en-US" altLang="ko-KR" sz="1477" dirty="0">
                <a:cs typeface="Calibri" panose="020F0502020204030204" pitchFamily="34" charset="0"/>
              </a:rPr>
              <a:t>Enable </a:t>
            </a:r>
            <a:r>
              <a:rPr lang="ko-KR" altLang="en-US" sz="1477" dirty="0">
                <a:cs typeface="Calibri" panose="020F0502020204030204" pitchFamily="34" charset="0"/>
              </a:rPr>
              <a:t>설정을 해주어야 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  <a:r>
              <a:rPr lang="ko-KR" altLang="en-US" sz="1477" dirty="0">
                <a:cs typeface="Calibri" panose="020F0502020204030204" pitchFamily="34" charset="0"/>
              </a:rPr>
              <a:t> </a:t>
            </a:r>
            <a:endParaRPr lang="en-US" altLang="ko-KR" sz="1477" dirty="0">
              <a:cs typeface="Calibri" panose="020F050202020403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341F0F4-947F-4234-BD5D-209E8851E983}"/>
              </a:ext>
            </a:extLst>
          </p:cNvPr>
          <p:cNvGrpSpPr/>
          <p:nvPr/>
        </p:nvGrpSpPr>
        <p:grpSpPr>
          <a:xfrm>
            <a:off x="251520" y="3152610"/>
            <a:ext cx="8771572" cy="1913939"/>
            <a:chOff x="251520" y="3152610"/>
            <a:chExt cx="8771572" cy="191393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A14CDF3-344B-4585-AE4E-02AFEDE04F14}"/>
                </a:ext>
              </a:extLst>
            </p:cNvPr>
            <p:cNvGrpSpPr/>
            <p:nvPr/>
          </p:nvGrpSpPr>
          <p:grpSpPr>
            <a:xfrm>
              <a:off x="251520" y="3152610"/>
              <a:ext cx="8771572" cy="1913939"/>
              <a:chOff x="186214" y="4365104"/>
              <a:chExt cx="8771572" cy="191393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084D85C-7286-4416-8A6C-1D234AA8C725}"/>
                  </a:ext>
                </a:extLst>
              </p:cNvPr>
              <p:cNvGrpSpPr/>
              <p:nvPr/>
            </p:nvGrpSpPr>
            <p:grpSpPr>
              <a:xfrm>
                <a:off x="186214" y="4365104"/>
                <a:ext cx="8771572" cy="1491162"/>
                <a:chOff x="457200" y="4365104"/>
                <a:chExt cx="10854673" cy="2347277"/>
              </a:xfrm>
            </p:grpSpPr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73A541EC-07BB-41E1-A541-9649230B7BF0}"/>
                    </a:ext>
                  </a:extLst>
                </p:cNvPr>
                <p:cNvGrpSpPr/>
                <p:nvPr/>
              </p:nvGrpSpPr>
              <p:grpSpPr>
                <a:xfrm>
                  <a:off x="457200" y="4365104"/>
                  <a:ext cx="10854673" cy="2347277"/>
                  <a:chOff x="-2996896" y="3265938"/>
                  <a:chExt cx="14762281" cy="1686214"/>
                </a:xfrm>
              </p:grpSpPr>
              <p:pic>
                <p:nvPicPr>
                  <p:cNvPr id="7" name="그림 6">
                    <a:extLst>
                      <a:ext uri="{FF2B5EF4-FFF2-40B4-BE49-F238E27FC236}">
                        <a16:creationId xmlns:a16="http://schemas.microsoft.com/office/drawing/2014/main" id="{EAD3BBFB-66BF-4AFB-ADC3-C6E438166D67}"/>
                      </a:ext>
                    </a:extLst>
                  </p:cNvPr>
                  <p:cNvPicPr>
                    <a:picLocks noChangeAspect="1" noChangeArrowheads="1"/>
                    <a:extLst>
                      <a:ext uri="{84589F7E-364E-4C9E-8A38-B11213B215E9}">
                        <a14:cameraTool xmlns:a14="http://schemas.microsoft.com/office/drawing/2010/main" cellRange="$B$2:$Q$2"/>
                      </a:ext>
                    </a:extLst>
                  </p:cNvPicPr>
                  <p:nvPr/>
                </p:nvPicPr>
                <p:blipFill>
                  <a:blip r:embed="rId2"/>
                  <a:srcRect/>
                  <a:stretch>
                    <a:fillRect/>
                  </a:stretch>
                </p:blipFill>
                <p:spPr bwMode="auto">
                  <a:xfrm>
                    <a:off x="-2988840" y="3265938"/>
                    <a:ext cx="14754225" cy="847725"/>
                  </a:xfrm>
                  <a:prstGeom prst="rect">
                    <a:avLst/>
                  </a:prstGeom>
                  <a:solidFill>
                    <a:srgbClr xmlns:mc="http://schemas.openxmlformats.org/markup-compatibility/2006" xmlns:a14="http://schemas.microsoft.com/office/drawing/2010/main" val="FFFFFF" mc:Ignorable="a14" a14:legacySpreadsheetColorIndex="9"/>
                  </a:solidFill>
                  <a:ln w="9525">
                    <a:solidFill>
                      <a:srgbClr xmlns:mc="http://schemas.openxmlformats.org/markup-compatibility/2006" xmlns:a14="http://schemas.microsoft.com/office/drawing/2010/main" val="000000" mc:Ignorable="a14" a14:legacySpreadsheetColorIndex="64"/>
                    </a:solidFill>
                    <a:miter lim="800000"/>
                    <a:headEnd/>
                    <a:tailEnd/>
                  </a:ln>
                </p:spPr>
              </p:pic>
              <p:pic>
                <p:nvPicPr>
                  <p:cNvPr id="8" name="그림 7">
                    <a:extLst>
                      <a:ext uri="{FF2B5EF4-FFF2-40B4-BE49-F238E27FC236}">
                        <a16:creationId xmlns:a16="http://schemas.microsoft.com/office/drawing/2014/main" id="{06F81786-B8E8-4D55-AFA2-DF68AD201EE1}"/>
                      </a:ext>
                    </a:extLst>
                  </p:cNvPr>
                  <p:cNvPicPr>
                    <a:picLocks noChangeAspect="1" noChangeArrowheads="1"/>
                    <a:extLst>
                      <a:ext uri="{84589F7E-364E-4C9E-8A38-B11213B215E9}">
                        <a14:cameraTool xmlns:a14="http://schemas.microsoft.com/office/drawing/2010/main" cellRange="$B$80:$Q$83"/>
                      </a:ext>
                    </a:extLst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-2996896" y="4104427"/>
                    <a:ext cx="14754225" cy="847725"/>
                  </a:xfrm>
                  <a:prstGeom prst="rect">
                    <a:avLst/>
                  </a:prstGeom>
                  <a:solidFill>
                    <a:srgbClr xmlns:mc="http://schemas.openxmlformats.org/markup-compatibility/2006" xmlns:a14="http://schemas.microsoft.com/office/drawing/2010/main" val="FFFFFF" mc:Ignorable="a14" a14:legacySpreadsheetColorIndex="9"/>
                  </a:solidFill>
                  <a:ln w="9525">
                    <a:solidFill>
                      <a:srgbClr xmlns:mc="http://schemas.openxmlformats.org/markup-compatibility/2006" xmlns:a14="http://schemas.microsoft.com/office/drawing/2010/main" val="000000" mc:Ignorable="a14" a14:legacySpreadsheetColorIndex="64"/>
                    </a:solidFill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45D0D69-D0EA-48CF-B9C4-3DF8C97B364A}"/>
                    </a:ext>
                  </a:extLst>
                </p:cNvPr>
                <p:cNvSpPr/>
                <p:nvPr/>
              </p:nvSpPr>
              <p:spPr>
                <a:xfrm>
                  <a:off x="469206" y="5532314"/>
                  <a:ext cx="10796475" cy="6219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62" dirty="0">
                    <a:solidFill>
                      <a:schemeClr val="tx1"/>
                    </a:solidFill>
                    <a:latin typeface="Titillium Web" panose="00000500000000000000" pitchFamily="2" charset="0"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268661-6E95-482C-8EC0-61FFD33B0946}"/>
                  </a:ext>
                </a:extLst>
              </p:cNvPr>
              <p:cNvSpPr txBox="1"/>
              <p:nvPr/>
            </p:nvSpPr>
            <p:spPr>
              <a:xfrm>
                <a:off x="1979712" y="5909711"/>
                <a:ext cx="6275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참조</a:t>
                </a:r>
                <a:r>
                  <a:rPr lang="en-US" altLang="ko-KR" dirty="0"/>
                  <a:t>: S32k1xx_DMA_interrupt_mapping.xlsx</a:t>
                </a:r>
                <a:endParaRPr lang="ko-KR" altLang="en-US" dirty="0"/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6971E16-FA93-499F-9A33-64292931C26F}"/>
                </a:ext>
              </a:extLst>
            </p:cNvPr>
            <p:cNvSpPr/>
            <p:nvPr/>
          </p:nvSpPr>
          <p:spPr>
            <a:xfrm>
              <a:off x="1619672" y="3894107"/>
              <a:ext cx="392806" cy="749665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43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NVIC </a:t>
            </a:r>
            <a:r>
              <a:rPr lang="ko-KR" altLang="en-US" sz="1662" dirty="0">
                <a:ea typeface="나눔스퀘어" panose="020B0600000101010101" pitchFamily="50" charset="-127"/>
              </a:rPr>
              <a:t>설정 </a:t>
            </a:r>
            <a:r>
              <a:rPr lang="en-US" altLang="ko-KR" sz="1662" dirty="0">
                <a:ea typeface="나눔스퀘어" panose="020B0600000101010101" pitchFamily="50" charset="-127"/>
              </a:rPr>
              <a:t>(3)</a:t>
            </a: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6523A-42C5-487D-8D09-CC68F8CC8354}"/>
              </a:ext>
            </a:extLst>
          </p:cNvPr>
          <p:cNvSpPr txBox="1"/>
          <p:nvPr/>
        </p:nvSpPr>
        <p:spPr>
          <a:xfrm>
            <a:off x="768980" y="1677037"/>
            <a:ext cx="8229600" cy="213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NVIC</a:t>
            </a:r>
            <a:r>
              <a:rPr lang="ko-KR" altLang="en-US" sz="1477" dirty="0">
                <a:cs typeface="Calibri" panose="020F0502020204030204" pitchFamily="34" charset="0"/>
              </a:rPr>
              <a:t> </a:t>
            </a:r>
            <a:r>
              <a:rPr lang="en-US" altLang="ko-KR" sz="1477" dirty="0">
                <a:cs typeface="Calibri" panose="020F0502020204030204" pitchFamily="34" charset="0"/>
              </a:rPr>
              <a:t>Interrupt Set-Enable Registers</a:t>
            </a:r>
            <a:r>
              <a:rPr lang="ko-KR" altLang="en-US" sz="1477" dirty="0">
                <a:cs typeface="Calibri" panose="020F0502020204030204" pitchFamily="34" charset="0"/>
              </a:rPr>
              <a:t>의 </a:t>
            </a:r>
            <a:r>
              <a:rPr lang="en-US" altLang="ko-KR" sz="1477" dirty="0">
                <a:cs typeface="Calibri" panose="020F0502020204030204" pitchFamily="34" charset="0"/>
              </a:rPr>
              <a:t>48,49</a:t>
            </a:r>
            <a:r>
              <a:rPr lang="ko-KR" altLang="en-US" sz="1477" dirty="0">
                <a:cs typeface="Calibri" panose="020F0502020204030204" pitchFamily="34" charset="0"/>
              </a:rPr>
              <a:t>번째 비트를 </a:t>
            </a:r>
            <a:r>
              <a:rPr lang="en-US" altLang="ko-KR" sz="1477" dirty="0">
                <a:cs typeface="Calibri" panose="020F0502020204030204" pitchFamily="34" charset="0"/>
              </a:rPr>
              <a:t>Set</a:t>
            </a:r>
            <a:r>
              <a:rPr lang="ko-KR" altLang="en-US" sz="1477" dirty="0">
                <a:cs typeface="Calibri" panose="020F0502020204030204" pitchFamily="34" charset="0"/>
              </a:rPr>
              <a:t>하여 </a:t>
            </a:r>
            <a:r>
              <a:rPr lang="en-US" altLang="ko-KR" sz="1477" dirty="0">
                <a:cs typeface="Calibri" panose="020F0502020204030204" pitchFamily="34" charset="0"/>
              </a:rPr>
              <a:t>LPIT </a:t>
            </a:r>
            <a:r>
              <a:rPr lang="ko-KR" altLang="en-US" sz="1477">
                <a:cs typeface="Calibri" panose="020F0502020204030204" pitchFamily="34" charset="0"/>
              </a:rPr>
              <a:t>모듈의 </a:t>
            </a:r>
            <a:r>
              <a:rPr lang="en-US" altLang="ko-KR" sz="1477">
                <a:cs typeface="Calibri" panose="020F0502020204030204" pitchFamily="34" charset="0"/>
              </a:rPr>
              <a:t>ch0</a:t>
            </a:r>
            <a:r>
              <a:rPr lang="ko-KR" altLang="en-US" sz="1477">
                <a:cs typeface="Calibri" panose="020F0502020204030204" pitchFamily="34" charset="0"/>
              </a:rPr>
              <a:t>와 </a:t>
            </a:r>
            <a:r>
              <a:rPr lang="en-US" altLang="ko-KR" sz="1477">
                <a:cs typeface="Calibri" panose="020F0502020204030204" pitchFamily="34" charset="0"/>
              </a:rPr>
              <a:t>ch1</a:t>
            </a:r>
            <a:r>
              <a:rPr lang="ko-KR" altLang="en-US" sz="1477">
                <a:cs typeface="Calibri" panose="020F0502020204030204" pitchFamily="34" charset="0"/>
              </a:rPr>
              <a:t>에 </a:t>
            </a:r>
            <a:r>
              <a:rPr lang="ko-KR" altLang="en-US" sz="1477" dirty="0">
                <a:cs typeface="Calibri" panose="020F0502020204030204" pitchFamily="34" charset="0"/>
              </a:rPr>
              <a:t>대한 </a:t>
            </a:r>
            <a:r>
              <a:rPr lang="en-US" altLang="ko-KR" sz="1477" dirty="0">
                <a:cs typeface="Calibri" panose="020F0502020204030204" pitchFamily="34" charset="0"/>
              </a:rPr>
              <a:t>Interrupt</a:t>
            </a:r>
            <a:r>
              <a:rPr lang="ko-KR" altLang="en-US" sz="1477" dirty="0">
                <a:cs typeface="Calibri" panose="020F0502020204030204" pitchFamily="34" charset="0"/>
              </a:rPr>
              <a:t>를 </a:t>
            </a:r>
            <a:r>
              <a:rPr lang="en-US" altLang="ko-KR" sz="1477" dirty="0">
                <a:cs typeface="Calibri" panose="020F0502020204030204" pitchFamily="34" charset="0"/>
              </a:rPr>
              <a:t>Enable</a:t>
            </a:r>
            <a:r>
              <a:rPr lang="ko-KR" altLang="en-US" sz="1477" dirty="0">
                <a:cs typeface="Calibri" panose="020F0502020204030204" pitchFamily="34" charset="0"/>
              </a:rPr>
              <a:t>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NVIC Interrupt Clear-Pending Registers</a:t>
            </a:r>
            <a:r>
              <a:rPr lang="ko-KR" altLang="en-US" sz="1477" dirty="0">
                <a:cs typeface="Calibri" panose="020F0502020204030204" pitchFamily="34" charset="0"/>
              </a:rPr>
              <a:t>의 </a:t>
            </a:r>
            <a:r>
              <a:rPr lang="en-US" altLang="ko-KR" sz="1477" dirty="0">
                <a:cs typeface="Calibri" panose="020F0502020204030204" pitchFamily="34" charset="0"/>
              </a:rPr>
              <a:t>48,49</a:t>
            </a:r>
            <a:r>
              <a:rPr lang="ko-KR" altLang="en-US" sz="1477" dirty="0">
                <a:cs typeface="Calibri" panose="020F0502020204030204" pitchFamily="34" charset="0"/>
              </a:rPr>
              <a:t>번째 비트를 </a:t>
            </a:r>
            <a:r>
              <a:rPr lang="en-US" altLang="ko-KR" sz="1477" dirty="0">
                <a:cs typeface="Calibri" panose="020F0502020204030204" pitchFamily="34" charset="0"/>
              </a:rPr>
              <a:t>Set</a:t>
            </a:r>
            <a:r>
              <a:rPr lang="ko-KR" altLang="en-US" sz="1477" dirty="0">
                <a:cs typeface="Calibri" panose="020F0502020204030204" pitchFamily="34" charset="0"/>
              </a:rPr>
              <a:t>하여 </a:t>
            </a:r>
            <a:r>
              <a:rPr lang="en-US" altLang="ko-KR" sz="1477" dirty="0">
                <a:cs typeface="Calibri" panose="020F0502020204030204" pitchFamily="34" charset="0"/>
              </a:rPr>
              <a:t>Pending </a:t>
            </a:r>
            <a:r>
              <a:rPr lang="ko-KR" altLang="en-US" sz="1477" dirty="0">
                <a:cs typeface="Calibri" panose="020F0502020204030204" pitchFamily="34" charset="0"/>
              </a:rPr>
              <a:t>된 </a:t>
            </a:r>
            <a:r>
              <a:rPr lang="en-US" altLang="ko-KR" sz="1477" dirty="0">
                <a:cs typeface="Calibri" panose="020F0502020204030204" pitchFamily="34" charset="0"/>
              </a:rPr>
              <a:t>Interrupt</a:t>
            </a:r>
            <a:r>
              <a:rPr lang="ko-KR" altLang="en-US" sz="1477" dirty="0">
                <a:cs typeface="Calibri" panose="020F0502020204030204" pitchFamily="34" charset="0"/>
              </a:rPr>
              <a:t>를 제거한다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NVIC Interrupt Priority Register</a:t>
            </a:r>
            <a:r>
              <a:rPr lang="ko-KR" altLang="en-US" sz="1477" dirty="0">
                <a:cs typeface="Calibri" panose="020F0502020204030204" pitchFamily="34" charset="0"/>
              </a:rPr>
              <a:t>의 </a:t>
            </a:r>
            <a:r>
              <a:rPr lang="en-US" altLang="ko-KR" sz="1477" dirty="0">
                <a:cs typeface="Calibri" panose="020F0502020204030204" pitchFamily="34" charset="0"/>
              </a:rPr>
              <a:t>48,49</a:t>
            </a:r>
            <a:r>
              <a:rPr lang="ko-KR" altLang="en-US" sz="1477" dirty="0">
                <a:cs typeface="Calibri" panose="020F0502020204030204" pitchFamily="34" charset="0"/>
              </a:rPr>
              <a:t>번째 레지스터를 설정하여 </a:t>
            </a:r>
            <a:r>
              <a:rPr lang="en-US" altLang="ko-KR" sz="1477" dirty="0">
                <a:cs typeface="Calibri" panose="020F0502020204030204" pitchFamily="34" charset="0"/>
              </a:rPr>
              <a:t>LPIT </a:t>
            </a:r>
            <a:r>
              <a:rPr lang="ko-KR" altLang="en-US" sz="1477" dirty="0">
                <a:cs typeface="Calibri" panose="020F0502020204030204" pitchFamily="34" charset="0"/>
              </a:rPr>
              <a:t>모듈의 </a:t>
            </a:r>
            <a:r>
              <a:rPr lang="en-US" altLang="ko-KR" sz="1477" dirty="0">
                <a:cs typeface="Calibri" panose="020F0502020204030204" pitchFamily="34" charset="0"/>
              </a:rPr>
              <a:t>ch0</a:t>
            </a:r>
            <a:r>
              <a:rPr lang="ko-KR" altLang="en-US" sz="1477" dirty="0">
                <a:cs typeface="Calibri" panose="020F0502020204030204" pitchFamily="34" charset="0"/>
              </a:rPr>
              <a:t>과 </a:t>
            </a:r>
            <a:r>
              <a:rPr lang="en-US" altLang="ko-KR" sz="1477" dirty="0">
                <a:cs typeface="Calibri" panose="020F0502020204030204" pitchFamily="34" charset="0"/>
              </a:rPr>
              <a:t>ch1</a:t>
            </a:r>
            <a:r>
              <a:rPr lang="ko-KR" altLang="en-US" sz="1477" dirty="0">
                <a:cs typeface="Calibri" panose="020F0502020204030204" pitchFamily="34" charset="0"/>
              </a:rPr>
              <a:t>에 대한 </a:t>
            </a:r>
            <a:r>
              <a:rPr lang="en-US" altLang="ko-KR" sz="1477" dirty="0">
                <a:cs typeface="Calibri" panose="020F0502020204030204" pitchFamily="34" charset="0"/>
              </a:rPr>
              <a:t>Interrupt </a:t>
            </a:r>
            <a:r>
              <a:rPr lang="ko-KR" altLang="en-US" sz="1477" dirty="0">
                <a:cs typeface="Calibri" panose="020F0502020204030204" pitchFamily="34" charset="0"/>
              </a:rPr>
              <a:t>우선순위를 설정한다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  <a:r>
              <a:rPr lang="ko-KR" altLang="en-US" sz="1477" dirty="0">
                <a:cs typeface="Calibri" panose="020F0502020204030204" pitchFamily="34" charset="0"/>
              </a:rPr>
              <a:t> </a:t>
            </a:r>
            <a:endParaRPr lang="en-US" altLang="ko-KR" sz="1477" dirty="0"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12B2A7-337C-4733-8DD7-3FD59D7D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03" y="3797077"/>
            <a:ext cx="7710395" cy="25190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3F7D06-360A-4F86-B97B-3456686B2002}"/>
              </a:ext>
            </a:extLst>
          </p:cNvPr>
          <p:cNvSpPr/>
          <p:nvPr/>
        </p:nvSpPr>
        <p:spPr>
          <a:xfrm>
            <a:off x="724486" y="4610686"/>
            <a:ext cx="7659858" cy="269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00C26D-FCBB-4F1D-BA8D-AC5072D24530}"/>
              </a:ext>
            </a:extLst>
          </p:cNvPr>
          <p:cNvSpPr/>
          <p:nvPr/>
        </p:nvSpPr>
        <p:spPr>
          <a:xfrm>
            <a:off x="724486" y="5445369"/>
            <a:ext cx="7659858" cy="2813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929357-30DB-4F1F-99C5-E39FD1DBC531}"/>
              </a:ext>
            </a:extLst>
          </p:cNvPr>
          <p:cNvSpPr/>
          <p:nvPr/>
        </p:nvSpPr>
        <p:spPr>
          <a:xfrm>
            <a:off x="724486" y="6011008"/>
            <a:ext cx="7659858" cy="2813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75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PCC </a:t>
            </a:r>
            <a:r>
              <a:rPr lang="ko-KR" altLang="en-US" sz="1662" dirty="0">
                <a:ea typeface="나눔스퀘어" panose="020B0600000101010101" pitchFamily="50" charset="-127"/>
              </a:rPr>
              <a:t>설정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CCB47-AAC0-49C2-9DB3-070891DDDB62}"/>
              </a:ext>
            </a:extLst>
          </p:cNvPr>
          <p:cNvSpPr txBox="1"/>
          <p:nvPr/>
        </p:nvSpPr>
        <p:spPr>
          <a:xfrm>
            <a:off x="768981" y="1677038"/>
            <a:ext cx="3338719" cy="264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PCC LPIT Register</a:t>
            </a:r>
            <a:r>
              <a:rPr lang="ko-KR" altLang="en-US" sz="1477" dirty="0">
                <a:cs typeface="Calibri" panose="020F0502020204030204" pitchFamily="34" charset="0"/>
              </a:rPr>
              <a:t>에서 </a:t>
            </a:r>
            <a:r>
              <a:rPr lang="en-US" altLang="ko-KR" sz="1477" dirty="0">
                <a:cs typeface="Calibri" panose="020F0502020204030204" pitchFamily="34" charset="0"/>
              </a:rPr>
              <a:t>PCS bit</a:t>
            </a:r>
            <a:r>
              <a:rPr lang="ko-KR" altLang="en-US" sz="1477" dirty="0">
                <a:cs typeface="Calibri" panose="020F0502020204030204" pitchFamily="34" charset="0"/>
              </a:rPr>
              <a:t>를 설정하여 </a:t>
            </a:r>
            <a:r>
              <a:rPr lang="en-US" altLang="ko-KR" sz="1477" dirty="0">
                <a:cs typeface="Calibri" panose="020F0502020204030204" pitchFamily="34" charset="0"/>
              </a:rPr>
              <a:t>Source Clock</a:t>
            </a:r>
            <a:r>
              <a:rPr lang="ko-KR" altLang="en-US" sz="1477" dirty="0">
                <a:cs typeface="Calibri" panose="020F0502020204030204" pitchFamily="34" charset="0"/>
              </a:rPr>
              <a:t>을 선택한다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실습에서 사용할 </a:t>
            </a:r>
            <a:r>
              <a:rPr lang="en-US" altLang="ko-KR" sz="1292" dirty="0">
                <a:cs typeface="Calibri" panose="020F0502020204030204" pitchFamily="34" charset="0"/>
              </a:rPr>
              <a:t>Source Clock</a:t>
            </a:r>
            <a:r>
              <a:rPr lang="ko-KR" altLang="en-US" sz="1292" dirty="0">
                <a:cs typeface="Calibri" panose="020F0502020204030204" pitchFamily="34" charset="0"/>
              </a:rPr>
              <a:t>은 </a:t>
            </a:r>
            <a:r>
              <a:rPr lang="en-US" altLang="ko-KR" sz="1292" dirty="0">
                <a:cs typeface="Calibri" panose="020F0502020204030204" pitchFamily="34" charset="0"/>
              </a:rPr>
              <a:t>SPLLDIV2_CLK</a:t>
            </a:r>
            <a:r>
              <a:rPr lang="ko-KR" altLang="en-US" sz="1292" dirty="0">
                <a:cs typeface="Calibri" panose="020F0502020204030204" pitchFamily="34" charset="0"/>
              </a:rPr>
              <a:t>이기 때문에 </a:t>
            </a:r>
            <a:r>
              <a:rPr lang="en-US" altLang="ko-KR" sz="1292" dirty="0">
                <a:cs typeface="Calibri" panose="020F0502020204030204" pitchFamily="34" charset="0"/>
              </a:rPr>
              <a:t>PCS bit</a:t>
            </a:r>
            <a:r>
              <a:rPr lang="ko-KR" altLang="en-US" sz="1292" dirty="0">
                <a:cs typeface="Calibri" panose="020F0502020204030204" pitchFamily="34" charset="0"/>
              </a:rPr>
              <a:t>를 </a:t>
            </a:r>
            <a:r>
              <a:rPr lang="en-US" altLang="ko-KR" sz="1292" dirty="0">
                <a:cs typeface="Calibri" panose="020F0502020204030204" pitchFamily="34" charset="0"/>
              </a:rPr>
              <a:t>110b</a:t>
            </a:r>
            <a:r>
              <a:rPr lang="ko-KR" altLang="en-US" sz="1292" dirty="0">
                <a:cs typeface="Calibri" panose="020F0502020204030204" pitchFamily="34" charset="0"/>
              </a:rPr>
              <a:t>로 설정한다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  <a:endParaRPr lang="en-US" altLang="ko-KR" sz="1477" dirty="0">
              <a:cs typeface="Calibri" panose="020F0502020204030204" pitchFamily="34" charset="0"/>
            </a:endParaRP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PCC LPIT Register</a:t>
            </a:r>
            <a:r>
              <a:rPr lang="ko-KR" altLang="en-US" sz="1477" dirty="0">
                <a:cs typeface="Calibri" panose="020F0502020204030204" pitchFamily="34" charset="0"/>
              </a:rPr>
              <a:t>에서 </a:t>
            </a:r>
            <a:r>
              <a:rPr lang="en-US" altLang="ko-KR" sz="1477" dirty="0">
                <a:cs typeface="Calibri" panose="020F0502020204030204" pitchFamily="34" charset="0"/>
              </a:rPr>
              <a:t>CGC bit</a:t>
            </a:r>
            <a:r>
              <a:rPr lang="ko-KR" altLang="en-US" sz="1477" dirty="0">
                <a:cs typeface="Calibri" panose="020F0502020204030204" pitchFamily="34" charset="0"/>
              </a:rPr>
              <a:t>를 </a:t>
            </a:r>
            <a:r>
              <a:rPr lang="en-US" altLang="ko-KR" sz="1477" dirty="0">
                <a:cs typeface="Calibri" panose="020F0502020204030204" pitchFamily="34" charset="0"/>
              </a:rPr>
              <a:t>Set </a:t>
            </a:r>
            <a:r>
              <a:rPr lang="ko-KR" altLang="en-US" sz="1477" dirty="0">
                <a:cs typeface="Calibri" panose="020F0502020204030204" pitchFamily="34" charset="0"/>
              </a:rPr>
              <a:t>하여 </a:t>
            </a:r>
            <a:r>
              <a:rPr lang="en-US" altLang="ko-KR" sz="1477" dirty="0">
                <a:cs typeface="Calibri" panose="020F0502020204030204" pitchFamily="34" charset="0"/>
              </a:rPr>
              <a:t>Clock enable</a:t>
            </a:r>
            <a:r>
              <a:rPr lang="ko-KR" altLang="en-US" sz="1477" dirty="0">
                <a:cs typeface="Calibri" panose="020F0502020204030204" pitchFamily="34" charset="0"/>
              </a:rPr>
              <a:t>을 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  <a:endParaRPr lang="ko-KR" altLang="en-US" sz="1477" dirty="0"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27C6F5-85EB-438B-9D24-25B9F12BB8BA}"/>
              </a:ext>
            </a:extLst>
          </p:cNvPr>
          <p:cNvGrpSpPr/>
          <p:nvPr/>
        </p:nvGrpSpPr>
        <p:grpSpPr>
          <a:xfrm>
            <a:off x="4239656" y="1368464"/>
            <a:ext cx="4581376" cy="4724097"/>
            <a:chOff x="4542260" y="946135"/>
            <a:chExt cx="5206202" cy="53683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0FB527-991D-40E0-8CE9-0D9CC0337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260" y="946135"/>
              <a:ext cx="5203616" cy="203158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9FB84E-F270-44B8-ADB6-8B4AE845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4846" y="3066024"/>
              <a:ext cx="5203616" cy="32485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6CD7F41-117C-403B-A21C-20712C08370A}"/>
              </a:ext>
            </a:extLst>
          </p:cNvPr>
          <p:cNvSpPr txBox="1"/>
          <p:nvPr/>
        </p:nvSpPr>
        <p:spPr>
          <a:xfrm>
            <a:off x="5580806" y="6092561"/>
            <a:ext cx="1896802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PCC</a:t>
            </a:r>
            <a:r>
              <a:rPr lang="ko-KR" altLang="en-US" sz="1292" dirty="0">
                <a:latin typeface="+mn-ea"/>
              </a:rPr>
              <a:t> </a:t>
            </a:r>
            <a:r>
              <a:rPr lang="en-US" altLang="ko-KR" sz="1292" dirty="0">
                <a:latin typeface="+mn-ea"/>
              </a:rPr>
              <a:t>LPIT</a:t>
            </a:r>
            <a:r>
              <a:rPr lang="ko-KR" altLang="en-US" sz="1292" dirty="0">
                <a:latin typeface="+mn-ea"/>
              </a:rPr>
              <a:t> </a:t>
            </a:r>
            <a:r>
              <a:rPr lang="en-US" altLang="ko-KR" sz="1292" dirty="0">
                <a:latin typeface="+mn-ea"/>
              </a:rPr>
              <a:t>Register</a:t>
            </a:r>
            <a:r>
              <a:rPr lang="ko-KR" altLang="en-US" sz="1292" dirty="0">
                <a:latin typeface="+mn-ea"/>
              </a:rPr>
              <a:t> 구조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4B1E61-E1C4-40CA-9F90-4C6668CEE51A}"/>
              </a:ext>
            </a:extLst>
          </p:cNvPr>
          <p:cNvSpPr/>
          <p:nvPr/>
        </p:nvSpPr>
        <p:spPr>
          <a:xfrm>
            <a:off x="4267200" y="3259016"/>
            <a:ext cx="4525108" cy="9378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9752FC-3902-443E-9537-9F5D71E3A541}"/>
              </a:ext>
            </a:extLst>
          </p:cNvPr>
          <p:cNvSpPr/>
          <p:nvPr/>
        </p:nvSpPr>
        <p:spPr>
          <a:xfrm>
            <a:off x="4267200" y="4777154"/>
            <a:ext cx="4525108" cy="1289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0BD0EFD-B556-4636-941F-1230B2703168}"/>
              </a:ext>
            </a:extLst>
          </p:cNvPr>
          <p:cNvSpPr/>
          <p:nvPr/>
        </p:nvSpPr>
        <p:spPr>
          <a:xfrm rot="16200000">
            <a:off x="4260870" y="5939390"/>
            <a:ext cx="91493" cy="397833"/>
          </a:xfrm>
          <a:custGeom>
            <a:avLst/>
            <a:gdLst>
              <a:gd name="connsiteX0" fmla="*/ 587229 w 587229"/>
              <a:gd name="connsiteY0" fmla="*/ 360726 h 360726"/>
              <a:gd name="connsiteX1" fmla="*/ 0 w 587229"/>
              <a:gd name="connsiteY1" fmla="*/ 360726 h 360726"/>
              <a:gd name="connsiteX2" fmla="*/ 0 w 587229"/>
              <a:gd name="connsiteY2" fmla="*/ 0 h 36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229" h="360726">
                <a:moveTo>
                  <a:pt x="587229" y="360726"/>
                </a:moveTo>
                <a:lnTo>
                  <a:pt x="0" y="360726"/>
                </a:lnTo>
                <a:lnTo>
                  <a:pt x="0" y="0"/>
                </a:lnTo>
              </a:path>
            </a:pathLst>
          </a:custGeom>
          <a:noFill/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5B8B9B-DD0B-4CAB-94BD-7598272026D8}"/>
              </a:ext>
            </a:extLst>
          </p:cNvPr>
          <p:cNvSpPr txBox="1"/>
          <p:nvPr/>
        </p:nvSpPr>
        <p:spPr>
          <a:xfrm>
            <a:off x="4159144" y="6150808"/>
            <a:ext cx="1005404" cy="433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108" dirty="0">
                <a:latin typeface="+mn-ea"/>
              </a:rPr>
              <a:t>LPIT </a:t>
            </a:r>
            <a:r>
              <a:rPr lang="ko-KR" altLang="en-US" sz="1108" dirty="0">
                <a:latin typeface="+mn-ea"/>
              </a:rPr>
              <a:t>모듈의</a:t>
            </a:r>
            <a:endParaRPr lang="en-US" altLang="ko-KR" sz="1108" dirty="0">
              <a:latin typeface="+mn-ea"/>
            </a:endParaRPr>
          </a:p>
          <a:p>
            <a:pPr algn="ctr" latinLnBrk="0"/>
            <a:r>
              <a:rPr lang="en-US" altLang="ko-KR" sz="1108" dirty="0">
                <a:latin typeface="+mn-ea"/>
              </a:rPr>
              <a:t>Clock option</a:t>
            </a:r>
            <a:endParaRPr lang="ko-KR" altLang="en-US" sz="1108" dirty="0"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F63D670-8507-4E08-9429-FD4ECB4C3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57" y="4284565"/>
            <a:ext cx="3940843" cy="197448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B408DB-53B1-4216-A81A-B607AC6892AD}"/>
              </a:ext>
            </a:extLst>
          </p:cNvPr>
          <p:cNvSpPr/>
          <p:nvPr/>
        </p:nvSpPr>
        <p:spPr>
          <a:xfrm>
            <a:off x="1725490" y="5655652"/>
            <a:ext cx="971550" cy="118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014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LPIT </a:t>
            </a:r>
            <a:r>
              <a:rPr lang="ko-KR" altLang="en-US" sz="1662" dirty="0">
                <a:ea typeface="나눔스퀘어" panose="020B0600000101010101" pitchFamily="50" charset="-127"/>
              </a:rPr>
              <a:t>모듈 초기화 </a:t>
            </a:r>
            <a:r>
              <a:rPr lang="en-US" altLang="ko-KR" sz="1662" dirty="0">
                <a:ea typeface="나눔스퀘어" panose="020B0600000101010101" pitchFamily="50" charset="-127"/>
              </a:rPr>
              <a:t>(1)</a:t>
            </a: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CCB47-AAC0-49C2-9DB3-070891DDDB62}"/>
              </a:ext>
            </a:extLst>
          </p:cNvPr>
          <p:cNvSpPr txBox="1"/>
          <p:nvPr/>
        </p:nvSpPr>
        <p:spPr>
          <a:xfrm>
            <a:off x="583865" y="1677037"/>
            <a:ext cx="3470675" cy="431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LPIT </a:t>
            </a:r>
            <a:r>
              <a:rPr lang="ko-KR" altLang="en-US" sz="1477" dirty="0">
                <a:cs typeface="Calibri" panose="020F0502020204030204" pitchFamily="34" charset="0"/>
              </a:rPr>
              <a:t>모듈의 초기화 순서는 다음과 같다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92" dirty="0">
                <a:cs typeface="Calibri" panose="020F0502020204030204" pitchFamily="34" charset="0"/>
              </a:rPr>
              <a:t>MCR </a:t>
            </a:r>
            <a:r>
              <a:rPr lang="ko-KR" altLang="en-US" sz="1292" dirty="0">
                <a:cs typeface="Calibri" panose="020F0502020204030204" pitchFamily="34" charset="0"/>
              </a:rPr>
              <a:t>레지스터의 </a:t>
            </a:r>
            <a:r>
              <a:rPr lang="en-US" altLang="ko-KR" sz="1292" dirty="0">
                <a:cs typeface="Calibri" panose="020F0502020204030204" pitchFamily="34" charset="0"/>
              </a:rPr>
              <a:t>M_CEN</a:t>
            </a:r>
            <a:r>
              <a:rPr lang="ko-KR" altLang="en-US" sz="1292" dirty="0">
                <a:cs typeface="Calibri" panose="020F0502020204030204" pitchFamily="34" charset="0"/>
              </a:rPr>
              <a:t>을 </a:t>
            </a:r>
            <a:r>
              <a:rPr lang="en-US" altLang="ko-KR" sz="1292" dirty="0">
                <a:cs typeface="Calibri" panose="020F0502020204030204" pitchFamily="34" charset="0"/>
              </a:rPr>
              <a:t>Set </a:t>
            </a:r>
            <a:r>
              <a:rPr lang="ko-KR" altLang="en-US" sz="1292" dirty="0">
                <a:cs typeface="Calibri" panose="020F0502020204030204" pitchFamily="34" charset="0"/>
              </a:rPr>
              <a:t>하여 모듈의 </a:t>
            </a:r>
            <a:r>
              <a:rPr lang="en-US" altLang="ko-KR" sz="1292" dirty="0">
                <a:cs typeface="Calibri" panose="020F0502020204030204" pitchFamily="34" charset="0"/>
              </a:rPr>
              <a:t>Clock enable</a:t>
            </a:r>
            <a:r>
              <a:rPr lang="ko-KR" altLang="en-US" sz="1292" dirty="0">
                <a:cs typeface="Calibri" panose="020F0502020204030204" pitchFamily="34" charset="0"/>
              </a:rPr>
              <a:t>을 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92" dirty="0" err="1">
                <a:cs typeface="Calibri" panose="020F0502020204030204" pitchFamily="34" charset="0"/>
              </a:rPr>
              <a:t>TCTRLn</a:t>
            </a:r>
            <a:r>
              <a:rPr lang="en-US" altLang="ko-KR" sz="1292" dirty="0">
                <a:cs typeface="Calibri" panose="020F0502020204030204" pitchFamily="34" charset="0"/>
              </a:rPr>
              <a:t> </a:t>
            </a:r>
            <a:r>
              <a:rPr lang="ko-KR" altLang="en-US" sz="1292" dirty="0">
                <a:cs typeface="Calibri" panose="020F0502020204030204" pitchFamily="34" charset="0"/>
              </a:rPr>
              <a:t>레지스터를 통해 모드 설정</a:t>
            </a:r>
            <a:r>
              <a:rPr lang="en-US" altLang="ko-KR" sz="1292" dirty="0">
                <a:cs typeface="Calibri" panose="020F0502020204030204" pitchFamily="34" charset="0"/>
              </a:rPr>
              <a:t>, Trigger </a:t>
            </a:r>
            <a:r>
              <a:rPr lang="ko-KR" altLang="en-US" sz="1292" dirty="0">
                <a:cs typeface="Calibri" panose="020F0502020204030204" pitchFamily="34" charset="0"/>
              </a:rPr>
              <a:t>설정</a:t>
            </a:r>
            <a:r>
              <a:rPr lang="en-US" altLang="ko-KR" sz="1292" dirty="0">
                <a:cs typeface="Calibri" panose="020F0502020204030204" pitchFamily="34" charset="0"/>
              </a:rPr>
              <a:t>, Chain </a:t>
            </a:r>
            <a:r>
              <a:rPr lang="ko-KR" altLang="en-US" sz="1292" dirty="0">
                <a:cs typeface="Calibri" panose="020F0502020204030204" pitchFamily="34" charset="0"/>
              </a:rPr>
              <a:t>사용 여부 설정을 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92" dirty="0">
                <a:cs typeface="Calibri" panose="020F0502020204030204" pitchFamily="34" charset="0"/>
              </a:rPr>
              <a:t>TVAL </a:t>
            </a:r>
            <a:r>
              <a:rPr lang="ko-KR" altLang="en-US" sz="1292" dirty="0">
                <a:cs typeface="Calibri" panose="020F0502020204030204" pitchFamily="34" charset="0"/>
              </a:rPr>
              <a:t>레지스터를 통해 </a:t>
            </a:r>
            <a:r>
              <a:rPr lang="en-US" altLang="ko-KR" sz="1292" dirty="0">
                <a:cs typeface="Calibri" panose="020F0502020204030204" pitchFamily="34" charset="0"/>
              </a:rPr>
              <a:t>32-bit Counter</a:t>
            </a:r>
            <a:r>
              <a:rPr lang="ko-KR" altLang="en-US" sz="1292" dirty="0">
                <a:cs typeface="Calibri" panose="020F0502020204030204" pitchFamily="34" charset="0"/>
              </a:rPr>
              <a:t>의 초기화 값을 설정한다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92" dirty="0">
                <a:cs typeface="Calibri" panose="020F0502020204030204" pitchFamily="34" charset="0"/>
              </a:rPr>
              <a:t>MIER </a:t>
            </a:r>
            <a:r>
              <a:rPr lang="ko-KR" altLang="en-US" sz="1292" dirty="0">
                <a:cs typeface="Calibri" panose="020F0502020204030204" pitchFamily="34" charset="0"/>
              </a:rPr>
              <a:t>레지스터의 </a:t>
            </a:r>
            <a:r>
              <a:rPr lang="en-US" altLang="ko-KR" sz="1292" dirty="0" err="1">
                <a:cs typeface="Calibri" panose="020F0502020204030204" pitchFamily="34" charset="0"/>
              </a:rPr>
              <a:t>TIEn</a:t>
            </a:r>
            <a:r>
              <a:rPr lang="en-US" altLang="ko-KR" sz="1292" dirty="0">
                <a:cs typeface="Calibri" panose="020F0502020204030204" pitchFamily="34" charset="0"/>
              </a:rPr>
              <a:t> bit</a:t>
            </a:r>
            <a:r>
              <a:rPr lang="ko-KR" altLang="en-US" sz="1292" dirty="0">
                <a:cs typeface="Calibri" panose="020F0502020204030204" pitchFamily="34" charset="0"/>
              </a:rPr>
              <a:t>를 </a:t>
            </a:r>
            <a:r>
              <a:rPr lang="en-US" altLang="ko-KR" sz="1292" dirty="0">
                <a:cs typeface="Calibri" panose="020F0502020204030204" pitchFamily="34" charset="0"/>
              </a:rPr>
              <a:t>Set </a:t>
            </a:r>
            <a:r>
              <a:rPr lang="ko-KR" altLang="en-US" sz="1292" dirty="0">
                <a:cs typeface="Calibri" panose="020F0502020204030204" pitchFamily="34" charset="0"/>
              </a:rPr>
              <a:t>하여 </a:t>
            </a:r>
            <a:r>
              <a:rPr lang="en-US" altLang="ko-KR" sz="1292" dirty="0">
                <a:cs typeface="Calibri" panose="020F0502020204030204" pitchFamily="34" charset="0"/>
              </a:rPr>
              <a:t>Interrupt enable </a:t>
            </a:r>
            <a:r>
              <a:rPr lang="ko-KR" altLang="en-US" sz="1292" dirty="0">
                <a:cs typeface="Calibri" panose="020F0502020204030204" pitchFamily="34" charset="0"/>
              </a:rPr>
              <a:t>설정을 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92" dirty="0" err="1">
                <a:cs typeface="Calibri" panose="020F0502020204030204" pitchFamily="34" charset="0"/>
              </a:rPr>
              <a:t>TCRTLn</a:t>
            </a:r>
            <a:r>
              <a:rPr lang="en-US" altLang="ko-KR" sz="1292" dirty="0">
                <a:cs typeface="Calibri" panose="020F0502020204030204" pitchFamily="34" charset="0"/>
              </a:rPr>
              <a:t> </a:t>
            </a:r>
            <a:r>
              <a:rPr lang="ko-KR" altLang="en-US" sz="1292" dirty="0">
                <a:cs typeface="Calibri" panose="020F0502020204030204" pitchFamily="34" charset="0"/>
              </a:rPr>
              <a:t>레지스터의 </a:t>
            </a:r>
            <a:r>
              <a:rPr lang="en-US" altLang="ko-KR" sz="1292" dirty="0">
                <a:cs typeface="Calibri" panose="020F0502020204030204" pitchFamily="34" charset="0"/>
              </a:rPr>
              <a:t>T_EN bit</a:t>
            </a:r>
            <a:r>
              <a:rPr lang="ko-KR" altLang="en-US" sz="1292" dirty="0">
                <a:cs typeface="Calibri" panose="020F0502020204030204" pitchFamily="34" charset="0"/>
              </a:rPr>
              <a:t>를 </a:t>
            </a:r>
            <a:r>
              <a:rPr lang="en-US" altLang="ko-KR" sz="1292" dirty="0">
                <a:cs typeface="Calibri" panose="020F0502020204030204" pitchFamily="34" charset="0"/>
              </a:rPr>
              <a:t>Set </a:t>
            </a:r>
            <a:r>
              <a:rPr lang="ko-KR" altLang="en-US" sz="1292" dirty="0">
                <a:cs typeface="Calibri" panose="020F0502020204030204" pitchFamily="34" charset="0"/>
              </a:rPr>
              <a:t>하여 </a:t>
            </a:r>
            <a:r>
              <a:rPr lang="en-US" altLang="ko-KR" sz="1292" dirty="0">
                <a:cs typeface="Calibri" panose="020F0502020204030204" pitchFamily="34" charset="0"/>
              </a:rPr>
              <a:t>LPIT </a:t>
            </a:r>
            <a:r>
              <a:rPr lang="ko-KR" altLang="en-US" sz="1292" dirty="0">
                <a:cs typeface="Calibri" panose="020F0502020204030204" pitchFamily="34" charset="0"/>
              </a:rPr>
              <a:t>모듈의 해당 </a:t>
            </a:r>
            <a:r>
              <a:rPr lang="en-US" altLang="ko-KR" sz="1292" dirty="0">
                <a:cs typeface="Calibri" panose="020F0502020204030204" pitchFamily="34" charset="0"/>
              </a:rPr>
              <a:t>Channel</a:t>
            </a:r>
            <a:r>
              <a:rPr lang="ko-KR" altLang="en-US" sz="1292" dirty="0">
                <a:cs typeface="Calibri" panose="020F0502020204030204" pitchFamily="34" charset="0"/>
              </a:rPr>
              <a:t>을 </a:t>
            </a:r>
            <a:r>
              <a:rPr lang="ko-KR" altLang="en-US" sz="1292" dirty="0" err="1">
                <a:cs typeface="Calibri" panose="020F0502020204030204" pitchFamily="34" charset="0"/>
              </a:rPr>
              <a:t>동작시킨다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  <a:endParaRPr lang="ko-KR" altLang="en-US" sz="1292" dirty="0">
              <a:cs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00" y="1646345"/>
            <a:ext cx="4864726" cy="418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6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Time interrupt</a:t>
            </a:r>
          </a:p>
          <a:p>
            <a:r>
              <a:rPr lang="ko-KR" altLang="en-US" dirty="0"/>
              <a:t>입출력</a:t>
            </a:r>
            <a:r>
              <a:rPr lang="en-US" altLang="ko-KR" dirty="0"/>
              <a:t> </a:t>
            </a:r>
            <a:r>
              <a:rPr lang="ko-KR" altLang="en-US" dirty="0"/>
              <a:t>보드 </a:t>
            </a:r>
            <a:r>
              <a:rPr lang="en-US" altLang="ko-KR" dirty="0"/>
              <a:t>- LCD</a:t>
            </a:r>
          </a:p>
          <a:p>
            <a:r>
              <a:rPr lang="ko-KR" altLang="en-US" dirty="0"/>
              <a:t>실험</a:t>
            </a:r>
            <a:r>
              <a:rPr lang="en-US" altLang="ko-KR" dirty="0"/>
              <a:t>10</a:t>
            </a:r>
          </a:p>
          <a:p>
            <a:r>
              <a:rPr lang="en-US" altLang="ko-KR" dirty="0"/>
              <a:t>Home work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915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LPIT </a:t>
            </a:r>
            <a:r>
              <a:rPr lang="ko-KR" altLang="en-US" sz="1662" dirty="0">
                <a:ea typeface="나눔스퀘어" panose="020B0600000101010101" pitchFamily="50" charset="-127"/>
              </a:rPr>
              <a:t>모듈 초기화 </a:t>
            </a:r>
            <a:r>
              <a:rPr lang="en-US" altLang="ko-KR" sz="1662" dirty="0">
                <a:ea typeface="나눔스퀘어" panose="020B0600000101010101" pitchFamily="50" charset="-127"/>
              </a:rPr>
              <a:t>(2) – MCR </a:t>
            </a:r>
            <a:r>
              <a:rPr lang="ko-KR" altLang="en-US" sz="1662" dirty="0">
                <a:ea typeface="나눔스퀘어" panose="020B0600000101010101" pitchFamily="50" charset="-127"/>
              </a:rPr>
              <a:t>레지스터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37F23-A5C8-4EE4-B967-FC261FFC5C5C}"/>
              </a:ext>
            </a:extLst>
          </p:cNvPr>
          <p:cNvSpPr txBox="1"/>
          <p:nvPr/>
        </p:nvSpPr>
        <p:spPr>
          <a:xfrm>
            <a:off x="768981" y="1677037"/>
            <a:ext cx="3338719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MCR </a:t>
            </a:r>
            <a:r>
              <a:rPr lang="ko-KR" altLang="en-US" sz="1477" dirty="0">
                <a:cs typeface="Calibri" panose="020F0502020204030204" pitchFamily="34" charset="0"/>
              </a:rPr>
              <a:t>레지스터의 </a:t>
            </a:r>
            <a:r>
              <a:rPr lang="en-US" altLang="ko-KR" sz="1477" dirty="0">
                <a:cs typeface="Calibri" panose="020F0502020204030204" pitchFamily="34" charset="0"/>
              </a:rPr>
              <a:t>M_CEN bit</a:t>
            </a:r>
            <a:r>
              <a:rPr lang="ko-KR" altLang="en-US" sz="1477" dirty="0">
                <a:cs typeface="Calibri" panose="020F0502020204030204" pitchFamily="34" charset="0"/>
              </a:rPr>
              <a:t>를 </a:t>
            </a:r>
            <a:r>
              <a:rPr lang="en-US" altLang="ko-KR" sz="1477" dirty="0">
                <a:cs typeface="Calibri" panose="020F0502020204030204" pitchFamily="34" charset="0"/>
              </a:rPr>
              <a:t>Set </a:t>
            </a:r>
            <a:r>
              <a:rPr lang="ko-KR" altLang="en-US" sz="1477" dirty="0">
                <a:cs typeface="Calibri" panose="020F0502020204030204" pitchFamily="34" charset="0"/>
              </a:rPr>
              <a:t>하여 모듈의 </a:t>
            </a:r>
            <a:r>
              <a:rPr lang="en-US" altLang="ko-KR" sz="1477" dirty="0">
                <a:cs typeface="Calibri" panose="020F0502020204030204" pitchFamily="34" charset="0"/>
              </a:rPr>
              <a:t>Clock enable</a:t>
            </a:r>
            <a:r>
              <a:rPr lang="ko-KR" altLang="en-US" sz="1477" dirty="0">
                <a:cs typeface="Calibri" panose="020F0502020204030204" pitchFamily="34" charset="0"/>
              </a:rPr>
              <a:t>을 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  <a:endParaRPr lang="ko-KR" altLang="en-US" sz="1477" dirty="0"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986931D-7B8C-4D86-AE61-30986489D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656" y="3598769"/>
            <a:ext cx="4581907" cy="22933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B3FB8D-B51A-44CE-8F24-DC3CE7741399}"/>
              </a:ext>
            </a:extLst>
          </p:cNvPr>
          <p:cNvSpPr/>
          <p:nvPr/>
        </p:nvSpPr>
        <p:spPr>
          <a:xfrm>
            <a:off x="4248443" y="3618914"/>
            <a:ext cx="4543865" cy="22367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3CB1D-D1EA-4B30-AAA2-126947B167D1}"/>
              </a:ext>
            </a:extLst>
          </p:cNvPr>
          <p:cNvSpPr txBox="1"/>
          <p:nvPr/>
        </p:nvSpPr>
        <p:spPr>
          <a:xfrm>
            <a:off x="5734725" y="5912266"/>
            <a:ext cx="1588961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MCR Register</a:t>
            </a:r>
            <a:r>
              <a:rPr lang="ko-KR" altLang="en-US" sz="1292" dirty="0">
                <a:latin typeface="+mn-ea"/>
              </a:rPr>
              <a:t> 구조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49C9BA2-D392-4F4A-9B98-875D8C2A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56" y="1833746"/>
            <a:ext cx="4579100" cy="165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8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LPIT </a:t>
            </a:r>
            <a:r>
              <a:rPr lang="ko-KR" altLang="en-US" sz="1662" dirty="0">
                <a:ea typeface="나눔스퀘어" panose="020B0600000101010101" pitchFamily="50" charset="-127"/>
              </a:rPr>
              <a:t>모듈 초기화 </a:t>
            </a:r>
            <a:r>
              <a:rPr lang="en-US" altLang="ko-KR" sz="1662" dirty="0">
                <a:ea typeface="나눔스퀘어" panose="020B0600000101010101" pitchFamily="50" charset="-127"/>
              </a:rPr>
              <a:t>(3) – </a:t>
            </a:r>
            <a:r>
              <a:rPr lang="en-US" altLang="ko-KR" sz="1662" dirty="0" err="1">
                <a:ea typeface="나눔스퀘어" panose="020B0600000101010101" pitchFamily="50" charset="-127"/>
              </a:rPr>
              <a:t>TCTRLn</a:t>
            </a:r>
            <a:r>
              <a:rPr lang="en-US" altLang="ko-KR" sz="1662" dirty="0">
                <a:ea typeface="나눔스퀘어" panose="020B0600000101010101" pitchFamily="50" charset="-127"/>
              </a:rPr>
              <a:t> </a:t>
            </a:r>
            <a:r>
              <a:rPr lang="ko-KR" altLang="en-US" sz="1662" dirty="0">
                <a:ea typeface="나눔스퀘어" panose="020B0600000101010101" pitchFamily="50" charset="-127"/>
              </a:rPr>
              <a:t>레지스터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ECFDC8-37D9-45E0-BFE6-01AB88D9336E}"/>
              </a:ext>
            </a:extLst>
          </p:cNvPr>
          <p:cNvSpPr txBox="1"/>
          <p:nvPr/>
        </p:nvSpPr>
        <p:spPr>
          <a:xfrm>
            <a:off x="768981" y="1677037"/>
            <a:ext cx="3338719" cy="231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 err="1">
                <a:cs typeface="Calibri" panose="020F0502020204030204" pitchFamily="34" charset="0"/>
              </a:rPr>
              <a:t>TCTRLn</a:t>
            </a:r>
            <a:r>
              <a:rPr lang="en-US" altLang="ko-KR" sz="1292" dirty="0">
                <a:cs typeface="Calibri" panose="020F0502020204030204" pitchFamily="34" charset="0"/>
              </a:rPr>
              <a:t> </a:t>
            </a:r>
            <a:r>
              <a:rPr lang="ko-KR" altLang="en-US" sz="1292" dirty="0">
                <a:cs typeface="Calibri" panose="020F0502020204030204" pitchFamily="34" charset="0"/>
              </a:rPr>
              <a:t>레지스터의 </a:t>
            </a:r>
            <a:r>
              <a:rPr lang="en-US" altLang="ko-KR" sz="1292" dirty="0">
                <a:cs typeface="Calibri" panose="020F0502020204030204" pitchFamily="34" charset="0"/>
              </a:rPr>
              <a:t>MODE/TROT /TSOI/TSOT/CHAIN bit</a:t>
            </a:r>
            <a:r>
              <a:rPr lang="ko-KR" altLang="en-US" sz="1292" dirty="0">
                <a:cs typeface="Calibri" panose="020F0502020204030204" pitchFamily="34" charset="0"/>
              </a:rPr>
              <a:t>를 설정하여 동작 모드를 선택한다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8" dirty="0">
                <a:cs typeface="Calibri" panose="020F0502020204030204" pitchFamily="34" charset="0"/>
              </a:rPr>
              <a:t>실습할 기본 모드인 </a:t>
            </a:r>
            <a:r>
              <a:rPr lang="en-US" altLang="ko-KR" sz="1108" dirty="0">
                <a:cs typeface="Calibri" panose="020F0502020204030204" pitchFamily="34" charset="0"/>
              </a:rPr>
              <a:t>32-bit</a:t>
            </a:r>
            <a:r>
              <a:rPr lang="ko-KR" altLang="en-US" sz="1108" dirty="0">
                <a:cs typeface="Calibri" panose="020F0502020204030204" pitchFamily="34" charset="0"/>
              </a:rPr>
              <a:t> </a:t>
            </a:r>
            <a:r>
              <a:rPr lang="en-US" altLang="ko-KR" sz="1108" dirty="0">
                <a:cs typeface="Calibri" panose="020F0502020204030204" pitchFamily="34" charset="0"/>
              </a:rPr>
              <a:t>periodic counter </a:t>
            </a:r>
            <a:r>
              <a:rPr lang="ko-KR" altLang="en-US" sz="1108" dirty="0">
                <a:cs typeface="Calibri" panose="020F0502020204030204" pitchFamily="34" charset="0"/>
              </a:rPr>
              <a:t>모드로 설정한다 </a:t>
            </a:r>
            <a:r>
              <a:rPr lang="en-US" altLang="ko-KR" sz="1108" dirty="0">
                <a:cs typeface="Calibri" panose="020F0502020204030204" pitchFamily="34" charset="0"/>
              </a:rPr>
              <a:t>(MODE=00, TROT=TSOI=TSOT=CHAIN=0).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 err="1">
                <a:cs typeface="Calibri" panose="020F0502020204030204" pitchFamily="34" charset="0"/>
              </a:rPr>
              <a:t>TCTRLn</a:t>
            </a:r>
            <a:r>
              <a:rPr lang="en-US" altLang="ko-KR" sz="1292" dirty="0">
                <a:cs typeface="Calibri" panose="020F0502020204030204" pitchFamily="34" charset="0"/>
              </a:rPr>
              <a:t> </a:t>
            </a:r>
            <a:r>
              <a:rPr lang="ko-KR" altLang="en-US" sz="1292" dirty="0">
                <a:cs typeface="Calibri" panose="020F0502020204030204" pitchFamily="34" charset="0"/>
              </a:rPr>
              <a:t>레지스터의 </a:t>
            </a:r>
            <a:r>
              <a:rPr lang="en-US" altLang="ko-KR" sz="1292" dirty="0">
                <a:cs typeface="Calibri" panose="020F0502020204030204" pitchFamily="34" charset="0"/>
              </a:rPr>
              <a:t>T_EN bit</a:t>
            </a:r>
            <a:r>
              <a:rPr lang="ko-KR" altLang="en-US" sz="1292" dirty="0">
                <a:cs typeface="Calibri" panose="020F0502020204030204" pitchFamily="34" charset="0"/>
              </a:rPr>
              <a:t>를 </a:t>
            </a:r>
            <a:r>
              <a:rPr lang="en-US" altLang="ko-KR" sz="1292" dirty="0">
                <a:cs typeface="Calibri" panose="020F0502020204030204" pitchFamily="34" charset="0"/>
              </a:rPr>
              <a:t>Set </a:t>
            </a:r>
            <a:r>
              <a:rPr lang="ko-KR" altLang="en-US" sz="1292" dirty="0">
                <a:cs typeface="Calibri" panose="020F0502020204030204" pitchFamily="34" charset="0"/>
              </a:rPr>
              <a:t>하여 </a:t>
            </a:r>
            <a:r>
              <a:rPr lang="en-US" altLang="ko-KR" sz="1292" dirty="0">
                <a:cs typeface="Calibri" panose="020F0502020204030204" pitchFamily="34" charset="0"/>
              </a:rPr>
              <a:t>Timer</a:t>
            </a:r>
            <a:r>
              <a:rPr lang="ko-KR" altLang="en-US" sz="1292" dirty="0">
                <a:cs typeface="Calibri" panose="020F0502020204030204" pitchFamily="34" charset="0"/>
              </a:rPr>
              <a:t>를 </a:t>
            </a:r>
            <a:r>
              <a:rPr lang="ko-KR" altLang="en-US" sz="1292" dirty="0" err="1">
                <a:cs typeface="Calibri" panose="020F0502020204030204" pitchFamily="34" charset="0"/>
              </a:rPr>
              <a:t>동작시킨다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  <a:endParaRPr lang="ko-KR" altLang="en-US" sz="1292" dirty="0"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8CA88-0C73-4EB4-9AEE-791089E4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43" y="1705442"/>
            <a:ext cx="4570313" cy="7633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AB464C-9C3B-4E86-BDB5-29F57C3A8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43" y="2564477"/>
            <a:ext cx="4570313" cy="1657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F1F5A7-F957-4779-9387-0ED25276D8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465"/>
          <a:stretch/>
        </p:blipFill>
        <p:spPr>
          <a:xfrm>
            <a:off x="589156" y="4314800"/>
            <a:ext cx="4114800" cy="19727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D3E993-25D2-42D7-9603-012F18DC2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59"/>
          <a:stretch/>
        </p:blipFill>
        <p:spPr>
          <a:xfrm>
            <a:off x="4703956" y="4297081"/>
            <a:ext cx="4114800" cy="164756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FEB010-D58F-423A-9F86-C22AC781508B}"/>
              </a:ext>
            </a:extLst>
          </p:cNvPr>
          <p:cNvSpPr/>
          <p:nvPr/>
        </p:nvSpPr>
        <p:spPr>
          <a:xfrm>
            <a:off x="4721469" y="5486400"/>
            <a:ext cx="4062046" cy="4396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A33DD9-B862-4AA7-90F8-358E12516135}"/>
              </a:ext>
            </a:extLst>
          </p:cNvPr>
          <p:cNvSpPr txBox="1"/>
          <p:nvPr/>
        </p:nvSpPr>
        <p:spPr>
          <a:xfrm>
            <a:off x="5870694" y="5944648"/>
            <a:ext cx="1781321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 err="1">
                <a:latin typeface="+mn-ea"/>
              </a:rPr>
              <a:t>TCTRLn</a:t>
            </a:r>
            <a:r>
              <a:rPr lang="en-US" altLang="ko-KR" sz="1292" dirty="0">
                <a:latin typeface="+mn-ea"/>
              </a:rPr>
              <a:t> Register</a:t>
            </a:r>
            <a:r>
              <a:rPr lang="ko-KR" altLang="en-US" sz="1292" dirty="0">
                <a:latin typeface="+mn-ea"/>
              </a:rPr>
              <a:t> 구조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0E23C6-7284-4226-BB1D-2B351D999D0E}"/>
              </a:ext>
            </a:extLst>
          </p:cNvPr>
          <p:cNvSpPr/>
          <p:nvPr/>
        </p:nvSpPr>
        <p:spPr>
          <a:xfrm>
            <a:off x="4721469" y="4334608"/>
            <a:ext cx="4062046" cy="6198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LPIT </a:t>
            </a:r>
            <a:r>
              <a:rPr lang="ko-KR" altLang="en-US" sz="1662" dirty="0">
                <a:ea typeface="나눔스퀘어" panose="020B0600000101010101" pitchFamily="50" charset="-127"/>
              </a:rPr>
              <a:t>모듈 초기화 </a:t>
            </a:r>
            <a:r>
              <a:rPr lang="en-US" altLang="ko-KR" sz="1662" dirty="0">
                <a:ea typeface="나눔스퀘어" panose="020B0600000101010101" pitchFamily="50" charset="-127"/>
              </a:rPr>
              <a:t>(4) – MIER </a:t>
            </a:r>
            <a:r>
              <a:rPr lang="ko-KR" altLang="en-US" sz="1662" dirty="0">
                <a:ea typeface="나눔스퀘어" panose="020B0600000101010101" pitchFamily="50" charset="-127"/>
              </a:rPr>
              <a:t>레지스터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2E75C-7EE7-4764-AC86-739DA493EFFE}"/>
              </a:ext>
            </a:extLst>
          </p:cNvPr>
          <p:cNvSpPr txBox="1"/>
          <p:nvPr/>
        </p:nvSpPr>
        <p:spPr>
          <a:xfrm>
            <a:off x="768981" y="1677037"/>
            <a:ext cx="3338719" cy="10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MIER</a:t>
            </a:r>
            <a:r>
              <a:rPr lang="ko-KR" altLang="en-US" sz="1477" dirty="0">
                <a:cs typeface="Calibri" panose="020F0502020204030204" pitchFamily="34" charset="0"/>
              </a:rPr>
              <a:t> 레지스터의 </a:t>
            </a:r>
            <a:r>
              <a:rPr lang="en-US" altLang="ko-KR" sz="1477" dirty="0">
                <a:cs typeface="Calibri" panose="020F0502020204030204" pitchFamily="34" charset="0"/>
              </a:rPr>
              <a:t>TIE0 bit</a:t>
            </a:r>
            <a:r>
              <a:rPr lang="ko-KR" altLang="en-US" sz="1477" dirty="0">
                <a:cs typeface="Calibri" panose="020F0502020204030204" pitchFamily="34" charset="0"/>
              </a:rPr>
              <a:t>를 </a:t>
            </a:r>
            <a:r>
              <a:rPr lang="en-US" altLang="ko-KR" sz="1477" dirty="0">
                <a:cs typeface="Calibri" panose="020F0502020204030204" pitchFamily="34" charset="0"/>
              </a:rPr>
              <a:t>Set </a:t>
            </a:r>
            <a:r>
              <a:rPr lang="ko-KR" altLang="en-US" sz="1477" dirty="0">
                <a:cs typeface="Calibri" panose="020F0502020204030204" pitchFamily="34" charset="0"/>
              </a:rPr>
              <a:t>하여 </a:t>
            </a:r>
            <a:r>
              <a:rPr lang="en-US" altLang="ko-KR" sz="1477" dirty="0">
                <a:cs typeface="Calibri" panose="020F0502020204030204" pitchFamily="34" charset="0"/>
              </a:rPr>
              <a:t>Channel 0</a:t>
            </a:r>
            <a:r>
              <a:rPr lang="ko-KR" altLang="en-US" sz="1477" dirty="0">
                <a:cs typeface="Calibri" panose="020F0502020204030204" pitchFamily="34" charset="0"/>
              </a:rPr>
              <a:t>에 대한 </a:t>
            </a:r>
            <a:r>
              <a:rPr lang="en-US" altLang="ko-KR" sz="1477" dirty="0">
                <a:cs typeface="Calibri" panose="020F0502020204030204" pitchFamily="34" charset="0"/>
              </a:rPr>
              <a:t>Interrupt enable</a:t>
            </a:r>
            <a:r>
              <a:rPr lang="ko-KR" altLang="en-US" sz="1477" dirty="0">
                <a:cs typeface="Calibri" panose="020F0502020204030204" pitchFamily="34" charset="0"/>
              </a:rPr>
              <a:t>을 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  <a:endParaRPr lang="ko-KR" altLang="en-US" sz="1477" dirty="0"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B81F7B0-D609-4C26-B9F3-C1173D13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370" y="1677037"/>
            <a:ext cx="4440458" cy="1461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4F960C-4BB8-4681-B440-C78B131A2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370" y="3134167"/>
            <a:ext cx="4440458" cy="311064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F6660D-9833-4557-9013-82BE5E9896A3}"/>
              </a:ext>
            </a:extLst>
          </p:cNvPr>
          <p:cNvSpPr/>
          <p:nvPr/>
        </p:nvSpPr>
        <p:spPr>
          <a:xfrm>
            <a:off x="4325899" y="5451048"/>
            <a:ext cx="4413622" cy="7631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CCA94F-001D-4CF2-B0A3-9018A93FF7CA}"/>
              </a:ext>
            </a:extLst>
          </p:cNvPr>
          <p:cNvSpPr txBox="1"/>
          <p:nvPr/>
        </p:nvSpPr>
        <p:spPr>
          <a:xfrm>
            <a:off x="5726206" y="6244811"/>
            <a:ext cx="1613007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MIER Register</a:t>
            </a:r>
            <a:r>
              <a:rPr lang="ko-KR" altLang="en-US" sz="1292" dirty="0">
                <a:latin typeface="+mn-ea"/>
              </a:rPr>
              <a:t> 구조</a:t>
            </a:r>
          </a:p>
        </p:txBody>
      </p:sp>
    </p:spTree>
    <p:extLst>
      <p:ext uri="{BB962C8B-B14F-4D97-AF65-F5344CB8AC3E}">
        <p14:creationId xmlns:p14="http://schemas.microsoft.com/office/powerpoint/2010/main" val="4270457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4"/>
            </a:pPr>
            <a:r>
              <a:rPr lang="en-US" altLang="ko-KR" sz="1662" dirty="0">
                <a:ea typeface="나눔스퀘어" panose="020B0600000101010101" pitchFamily="50" charset="-127"/>
              </a:rPr>
              <a:t>Data sheet </a:t>
            </a:r>
            <a:r>
              <a:rPr lang="ko-KR" altLang="en-US" sz="1662" dirty="0">
                <a:ea typeface="나눔스퀘어" panose="020B0600000101010101" pitchFamily="50" charset="-127"/>
              </a:rPr>
              <a:t>분석 </a:t>
            </a:r>
            <a:r>
              <a:rPr lang="en-US" altLang="ko-KR" sz="1662" dirty="0">
                <a:ea typeface="나눔스퀘어" panose="020B0600000101010101" pitchFamily="50" charset="-127"/>
              </a:rPr>
              <a:t>: Interrupt</a:t>
            </a:r>
            <a:r>
              <a:rPr lang="ko-KR" altLang="en-US" sz="1662" dirty="0">
                <a:ea typeface="나눔스퀘어" panose="020B0600000101010101" pitchFamily="50" charset="-127"/>
              </a:rPr>
              <a:t> 주기 설정 </a:t>
            </a:r>
            <a:r>
              <a:rPr lang="en-US" altLang="ko-KR" sz="1662" dirty="0">
                <a:ea typeface="나눔스퀘어" panose="020B0600000101010101" pitchFamily="50" charset="-127"/>
              </a:rPr>
              <a:t>– TVAL </a:t>
            </a:r>
            <a:r>
              <a:rPr lang="ko-KR" altLang="en-US" sz="1662" dirty="0">
                <a:ea typeface="나눔스퀘어" panose="020B0600000101010101" pitchFamily="50" charset="-127"/>
              </a:rPr>
              <a:t>레지스터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DC6A32-DD25-42EA-89EC-7364D42392B0}"/>
                  </a:ext>
                </a:extLst>
              </p:cNvPr>
              <p:cNvSpPr txBox="1"/>
              <p:nvPr/>
            </p:nvSpPr>
            <p:spPr>
              <a:xfrm>
                <a:off x="768981" y="1677037"/>
                <a:ext cx="3338719" cy="3987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653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477" dirty="0">
                    <a:cs typeface="Calibri" panose="020F0502020204030204" pitchFamily="34" charset="0"/>
                  </a:rPr>
                  <a:t>TVAL0 </a:t>
                </a:r>
                <a:r>
                  <a:rPr lang="ko-KR" altLang="en-US" sz="1477" dirty="0">
                    <a:cs typeface="Calibri" panose="020F0502020204030204" pitchFamily="34" charset="0"/>
                  </a:rPr>
                  <a:t>레지스터를 설정하여 </a:t>
                </a:r>
                <a:r>
                  <a:rPr lang="en-US" altLang="ko-KR" sz="1477" dirty="0">
                    <a:cs typeface="Calibri" panose="020F0502020204030204" pitchFamily="34" charset="0"/>
                  </a:rPr>
                  <a:t>Channel 0</a:t>
                </a:r>
                <a:r>
                  <a:rPr lang="ko-KR" altLang="en-US" sz="1477" dirty="0">
                    <a:cs typeface="Calibri" panose="020F0502020204030204" pitchFamily="34" charset="0"/>
                  </a:rPr>
                  <a:t>에 대한 </a:t>
                </a:r>
                <a:r>
                  <a:rPr lang="en-US" altLang="ko-KR" sz="1477" dirty="0">
                    <a:cs typeface="Calibri" panose="020F0502020204030204" pitchFamily="34" charset="0"/>
                  </a:rPr>
                  <a:t>32-bit Counter</a:t>
                </a:r>
                <a:r>
                  <a:rPr lang="ko-KR" altLang="en-US" sz="1477" dirty="0">
                    <a:cs typeface="Calibri" panose="020F0502020204030204" pitchFamily="34" charset="0"/>
                  </a:rPr>
                  <a:t>의 초기화 값을 설정한다</a:t>
                </a:r>
                <a:r>
                  <a:rPr lang="en-US" altLang="ko-KR" sz="1477" dirty="0">
                    <a:cs typeface="Calibri" panose="020F0502020204030204" pitchFamily="34" charset="0"/>
                  </a:rPr>
                  <a:t>.</a:t>
                </a:r>
              </a:p>
              <a:p>
                <a:pPr marL="31653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477" dirty="0">
                    <a:cs typeface="Calibri" panose="020F0502020204030204" pitchFamily="34" charset="0"/>
                  </a:rPr>
                  <a:t>해당 값은 </a:t>
                </a:r>
                <a:r>
                  <a:rPr lang="en-US" altLang="ko-KR" sz="1477" dirty="0">
                    <a:cs typeface="Calibri" panose="020F0502020204030204" pitchFamily="34" charset="0"/>
                  </a:rPr>
                  <a:t>Interrupt </a:t>
                </a:r>
                <a:r>
                  <a:rPr lang="ko-KR" altLang="en-US" sz="1477" dirty="0">
                    <a:cs typeface="Calibri" panose="020F0502020204030204" pitchFamily="34" charset="0"/>
                  </a:rPr>
                  <a:t>발생 주기를 고려하여 설정한다</a:t>
                </a:r>
                <a:r>
                  <a:rPr lang="en-US" altLang="ko-KR" sz="1477" dirty="0">
                    <a:cs typeface="Calibri" panose="020F0502020204030204" pitchFamily="34" charset="0"/>
                  </a:rPr>
                  <a:t>.</a:t>
                </a:r>
              </a:p>
              <a:p>
                <a:pPr marL="31653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477" dirty="0">
                    <a:cs typeface="Calibri" panose="020F0502020204030204" pitchFamily="34" charset="0"/>
                  </a:rPr>
                  <a:t>Interrupt </a:t>
                </a:r>
                <a:r>
                  <a:rPr lang="ko-KR" altLang="en-US" sz="1477" dirty="0">
                    <a:cs typeface="Calibri" panose="020F0502020204030204" pitchFamily="34" charset="0"/>
                  </a:rPr>
                  <a:t>발생 주기는 다음과 같다</a:t>
                </a:r>
                <a:r>
                  <a:rPr lang="en-US" altLang="ko-KR" sz="1477" dirty="0">
                    <a:cs typeface="Calibri" panose="020F0502020204030204" pitchFamily="34" charset="0"/>
                  </a:rPr>
                  <a:t>.</a:t>
                </a:r>
              </a:p>
              <a:p>
                <a:pPr marL="738572" lvl="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𝐼𝑛𝑡𝑒𝑟𝑟𝑢𝑝𝑡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𝑃𝑒𝑟𝑖𝑜𝑑</m:t>
                        </m:r>
                      </m:e>
                    </m:d>
                  </m:oMath>
                </a14:m>
                <a:br>
                  <a:rPr lang="en-US" altLang="ko-KR" sz="1292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ko-KR" sz="1292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𝑇𝑀𝑅</m:t>
                        </m:r>
                        <m:r>
                          <m:rPr>
                            <m:lit/>
                          </m:rP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𝑉𝐴𝐿</m:t>
                        </m:r>
                      </m:e>
                    </m:d>
                    <m:r>
                      <a:rPr lang="en-US" altLang="ko-KR" sz="1292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d>
                      <m:dPr>
                        <m:ctrlP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𝑃𝑒𝑟𝑖𝑝h𝑒𝑟𝑎𝑙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𝐶𝑙𝑜𝑐𝑘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𝑃𝑒𝑟𝑖𝑜𝑑</m:t>
                        </m:r>
                      </m:e>
                    </m:d>
                  </m:oMath>
                </a14:m>
                <a:br>
                  <a:rPr lang="en-US" altLang="ko-KR" sz="1292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altLang="ko-KR" sz="1292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𝑇𝑀𝑅</m:t>
                        </m:r>
                        <m:r>
                          <m:rPr>
                            <m:lit/>
                          </m:rP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𝑉𝐴𝐿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𝑃𝑒𝑟𝑖𝑝h𝑒𝑟𝑎𝑙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𝐶𝑙𝑜𝑐𝑘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𝐹𝑟𝑒𝑞𝑢𝑒𝑛𝑐𝑦</m:t>
                        </m:r>
                        <m:r>
                          <a:rPr lang="en-US" altLang="ko-KR" sz="1292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ko-KR" altLang="en-US" sz="1292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DC6A32-DD25-42EA-89EC-7364D4239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81" y="1677037"/>
                <a:ext cx="3338719" cy="3987182"/>
              </a:xfrm>
              <a:prstGeom prst="rect">
                <a:avLst/>
              </a:prstGeom>
              <a:blipFill>
                <a:blip r:embed="rId2"/>
                <a:stretch>
                  <a:fillRect l="-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FA2B8056-C4FB-49E3-83CC-77BCAA4F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43" y="2689438"/>
            <a:ext cx="4570313" cy="14733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FD94C7-1C2D-4495-BCCF-C3AAA9FFD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443" y="4226628"/>
            <a:ext cx="4570313" cy="17680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166A17-26BA-40E8-8F10-A1B00777AAF9}"/>
              </a:ext>
            </a:extLst>
          </p:cNvPr>
          <p:cNvSpPr/>
          <p:nvPr/>
        </p:nvSpPr>
        <p:spPr>
          <a:xfrm>
            <a:off x="4261339" y="4388208"/>
            <a:ext cx="4542692" cy="15881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37EB6-356F-4155-8F6F-AFF637B49FC9}"/>
              </a:ext>
            </a:extLst>
          </p:cNvPr>
          <p:cNvSpPr txBox="1"/>
          <p:nvPr/>
        </p:nvSpPr>
        <p:spPr>
          <a:xfrm>
            <a:off x="5569375" y="5976341"/>
            <a:ext cx="1926618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TMR_VAL Register</a:t>
            </a:r>
            <a:r>
              <a:rPr lang="ko-KR" altLang="en-US" sz="1292" dirty="0">
                <a:latin typeface="+mn-ea"/>
              </a:rPr>
              <a:t> 구조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58E918-CDDA-420D-8C9D-CF9B58C98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700" y="1843737"/>
            <a:ext cx="4711056" cy="7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89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/ </a:t>
            </a:r>
            <a:r>
              <a:rPr lang="ko-KR" altLang="en-US" dirty="0"/>
              <a:t>확인사항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933724" y="4149080"/>
            <a:ext cx="2719128" cy="702048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LCD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문자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출력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08505" y="1801385"/>
            <a:ext cx="2719128" cy="702048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  <a:cs typeface="Aharoni" panose="020B0604020202020204" pitchFamily="2" charset="-79"/>
              </a:rPr>
              <a:t>1[s] </a:t>
            </a:r>
            <a:r>
              <a:rPr lang="ko-KR" altLang="en-US" sz="1600" b="1" dirty="0">
                <a:solidFill>
                  <a:srgbClr val="FF0000"/>
                </a:solidFill>
                <a:latin typeface="+mj-ea"/>
                <a:ea typeface="+mj-ea"/>
                <a:cs typeface="Aharoni" panose="020B0604020202020204" pitchFamily="2" charset="-79"/>
              </a:rPr>
              <a:t>주기 생성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  <a:cs typeface="Aharoni" panose="020B0604020202020204" pitchFamily="2" charset="-79"/>
              </a:rPr>
              <a:t>, </a:t>
            </a:r>
            <a:b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  <a:cs typeface="Aharoni" panose="020B0604020202020204" pitchFamily="2" charset="-79"/>
              </a:rPr>
            </a:b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  <a:cs typeface="Aharoni" panose="020B0604020202020204" pitchFamily="2" charset="-79"/>
              </a:rPr>
              <a:t>0~9999</a:t>
            </a:r>
            <a:r>
              <a:rPr lang="ko-KR" altLang="en-US" sz="1600" b="1" dirty="0">
                <a:solidFill>
                  <a:srgbClr val="FF0000"/>
                </a:solidFill>
                <a:latin typeface="+mj-ea"/>
                <a:ea typeface="+mj-ea"/>
                <a:cs typeface="Aharoni" panose="020B0604020202020204" pitchFamily="2" charset="-79"/>
              </a:rPr>
              <a:t>까지 </a:t>
            </a:r>
            <a:r>
              <a:rPr lang="en-US" altLang="ko-KR" sz="1600" b="1" dirty="0">
                <a:solidFill>
                  <a:srgbClr val="FF0000"/>
                </a:solidFill>
                <a:latin typeface="+mj-ea"/>
                <a:ea typeface="+mj-ea"/>
                <a:cs typeface="Aharoni" panose="020B0604020202020204" pitchFamily="2" charset="-79"/>
              </a:rPr>
              <a:t>Up-counter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3870278" y="1844824"/>
            <a:ext cx="1008112" cy="504056"/>
          </a:xfrm>
          <a:prstGeom prst="rightArrow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solidFill>
                <a:schemeClr val="tx1"/>
              </a:solidFill>
              <a:latin typeface="+mj-ea"/>
              <a:ea typeface="+mj-ea"/>
              <a:cs typeface="Aharoni" panose="020B0604020202020204" pitchFamily="2" charset="-79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080465" y="1196752"/>
            <a:ext cx="3636912" cy="464024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Timer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로 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1[s]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의 주기를 만들기 위한 방법은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1400" dirty="0">
              <a:solidFill>
                <a:schemeClr val="tx1"/>
              </a:solidFill>
              <a:latin typeface="+mj-ea"/>
              <a:ea typeface="+mj-ea"/>
              <a:cs typeface="Aharoni" panose="020B0604020202020204" pitchFamily="2" charset="-79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‘1’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씩 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up-Counter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로 증가하는 방법은 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FND Control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예제와 동일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  <a:cs typeface="Aharoni" panose="020B0604020202020204" pitchFamily="2" charset="-79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ko-KR" altLang="en-US" sz="1400" dirty="0">
              <a:solidFill>
                <a:schemeClr val="tx1"/>
              </a:solidFill>
              <a:latin typeface="+mj-ea"/>
              <a:ea typeface="+mj-ea"/>
              <a:cs typeface="Aharoni" panose="020B060402020202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4A0FC-A40E-47DD-B52E-2437A429186A}"/>
              </a:ext>
            </a:extLst>
          </p:cNvPr>
          <p:cNvSpPr txBox="1"/>
          <p:nvPr/>
        </p:nvSpPr>
        <p:spPr>
          <a:xfrm>
            <a:off x="853626" y="1783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21407D-4E0E-44F2-9A0B-84C6D9A6ABED}"/>
              </a:ext>
            </a:extLst>
          </p:cNvPr>
          <p:cNvSpPr txBox="1"/>
          <p:nvPr/>
        </p:nvSpPr>
        <p:spPr>
          <a:xfrm>
            <a:off x="910266" y="41490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0" name="모서리가 둥근 직사각형 16">
            <a:extLst>
              <a:ext uri="{FF2B5EF4-FFF2-40B4-BE49-F238E27FC236}">
                <a16:creationId xmlns:a16="http://schemas.microsoft.com/office/drawing/2014/main" id="{C1A22AAB-42ED-47A7-B48D-3C6A205448D1}"/>
              </a:ext>
            </a:extLst>
          </p:cNvPr>
          <p:cNvSpPr/>
          <p:nvPr/>
        </p:nvSpPr>
        <p:spPr>
          <a:xfrm>
            <a:off x="924661" y="2909314"/>
            <a:ext cx="2719128" cy="702048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0.5[s]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주기 생성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, </a:t>
            </a:r>
            <a:b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</a:b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Up-counter with dot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45696-A968-4643-A706-D58054D29809}"/>
              </a:ext>
            </a:extLst>
          </p:cNvPr>
          <p:cNvSpPr txBox="1"/>
          <p:nvPr/>
        </p:nvSpPr>
        <p:spPr>
          <a:xfrm>
            <a:off x="924661" y="29314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985883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88" y="2040307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662" b="1" dirty="0">
                <a:ea typeface="나눔스퀘어" panose="020B0600000101010101" pitchFamily="50" charset="-127"/>
              </a:rPr>
              <a:t>Timer Interrupt</a:t>
            </a:r>
            <a:r>
              <a:rPr lang="ko-KR" altLang="en-US" sz="1662" b="1" dirty="0">
                <a:ea typeface="나눔스퀘어" panose="020B0600000101010101" pitchFamily="50" charset="-127"/>
              </a:rPr>
              <a:t>를 사용한 </a:t>
            </a:r>
            <a:r>
              <a:rPr lang="en-US" altLang="ko-KR" sz="1662" b="1" dirty="0">
                <a:ea typeface="나눔스퀘어" panose="020B0600000101010101" pitchFamily="50" charset="-127"/>
              </a:rPr>
              <a:t>1[s] </a:t>
            </a:r>
            <a:r>
              <a:rPr lang="ko-KR" altLang="en-US" sz="1662" b="1" dirty="0">
                <a:ea typeface="나눔스퀘어" panose="020B0600000101010101" pitchFamily="50" charset="-127"/>
              </a:rPr>
              <a:t>주기로 </a:t>
            </a:r>
            <a:r>
              <a:rPr lang="en-US" altLang="ko-KR" sz="1662" b="1" dirty="0">
                <a:ea typeface="나눔스퀘어" panose="020B0600000101010101" pitchFamily="50" charset="-127"/>
              </a:rPr>
              <a:t>FND UP-Counter (0000~9999)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b="1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b="1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b="1" dirty="0"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9268" y="2348880"/>
            <a:ext cx="7341124" cy="2435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77" dirty="0">
                <a:cs typeface="Calibri" panose="020F0502020204030204" pitchFamily="34" charset="0"/>
              </a:rPr>
              <a:t>목적에 맞는 </a:t>
            </a:r>
            <a:r>
              <a:rPr lang="en-US" altLang="ko-KR" sz="1477" dirty="0" err="1">
                <a:cs typeface="Calibri" panose="020F0502020204030204" pitchFamily="34" charset="0"/>
              </a:rPr>
              <a:t>Flow_Chart</a:t>
            </a:r>
            <a:r>
              <a:rPr lang="ko-KR" altLang="en-US" sz="1477" dirty="0">
                <a:cs typeface="Calibri" panose="020F0502020204030204" pitchFamily="34" charset="0"/>
              </a:rPr>
              <a:t>를 작성한다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77" dirty="0">
                <a:cs typeface="Calibri" panose="020F0502020204030204" pitchFamily="34" charset="0"/>
              </a:rPr>
              <a:t>목적에 맞는 회로를 구성한다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77" dirty="0">
                <a:cs typeface="Calibri" panose="020F0502020204030204" pitchFamily="34" charset="0"/>
              </a:rPr>
              <a:t>새로운 예제를 위한 프로젝트를 생성한다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77" dirty="0">
                <a:cs typeface="Calibri" panose="020F0502020204030204" pitchFamily="34" charset="0"/>
              </a:rPr>
              <a:t>원하는 동작을 위해 레지스터와 메모리에 직접 접근해서 값을 써야한다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77" dirty="0">
                <a:cs typeface="Calibri" panose="020F0502020204030204" pitchFamily="34" charset="0"/>
              </a:rPr>
              <a:t>1[s]</a:t>
            </a:r>
            <a:r>
              <a:rPr lang="ko-KR" altLang="en-US" sz="1477" dirty="0">
                <a:cs typeface="Calibri" panose="020F0502020204030204" pitchFamily="34" charset="0"/>
              </a:rPr>
              <a:t>에 대한 </a:t>
            </a:r>
            <a:r>
              <a:rPr lang="en-US" altLang="ko-KR" sz="1477" dirty="0">
                <a:cs typeface="Calibri" panose="020F0502020204030204" pitchFamily="34" charset="0"/>
              </a:rPr>
              <a:t>Timer Handler </a:t>
            </a:r>
            <a:r>
              <a:rPr lang="ko-KR" altLang="en-US" sz="1477" dirty="0">
                <a:cs typeface="Calibri" panose="020F0502020204030204" pitchFamily="34" charset="0"/>
              </a:rPr>
              <a:t>발생 주기를 설정해주야 한다</a:t>
            </a:r>
            <a:r>
              <a:rPr lang="en-US" altLang="ko-KR" sz="1477" dirty="0">
                <a:cs typeface="Calibri" panose="020F0502020204030204" pitchFamily="34" charset="0"/>
              </a:rPr>
              <a:t>. </a:t>
            </a:r>
            <a:br>
              <a:rPr lang="en-US" altLang="ko-KR" sz="1477" dirty="0">
                <a:cs typeface="Calibri" panose="020F0502020204030204" pitchFamily="34" charset="0"/>
              </a:rPr>
            </a:br>
            <a:r>
              <a:rPr lang="en-US" altLang="ko-KR" sz="1477" dirty="0">
                <a:cs typeface="Calibri" panose="020F0502020204030204" pitchFamily="34" charset="0"/>
              </a:rPr>
              <a:t>(Handler</a:t>
            </a:r>
            <a:r>
              <a:rPr lang="ko-KR" altLang="en-US" sz="1477" dirty="0">
                <a:cs typeface="Calibri" panose="020F0502020204030204" pitchFamily="34" charset="0"/>
              </a:rPr>
              <a:t>에 접근하기 위한 레지스터 설정 필요</a:t>
            </a:r>
            <a:r>
              <a:rPr lang="en-US" altLang="ko-KR" sz="1477" dirty="0">
                <a:cs typeface="Calibri" panose="020F0502020204030204" pitchFamily="34" charset="0"/>
              </a:rPr>
              <a:t>)</a:t>
            </a:r>
          </a:p>
          <a:p>
            <a:pPr marL="316531" indent="-316531" latinLnBrk="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77" dirty="0">
                <a:cs typeface="Calibri" panose="020F0502020204030204" pitchFamily="34" charset="0"/>
              </a:rPr>
              <a:t>1s</a:t>
            </a:r>
            <a:r>
              <a:rPr lang="ko-KR" altLang="en-US" sz="1477" dirty="0">
                <a:cs typeface="Calibri" panose="020F0502020204030204" pitchFamily="34" charset="0"/>
              </a:rPr>
              <a:t>에 동작하게 될 </a:t>
            </a:r>
            <a:r>
              <a:rPr lang="en-US" altLang="ko-KR" sz="1477" dirty="0">
                <a:cs typeface="Calibri" panose="020F0502020204030204" pitchFamily="34" charset="0"/>
              </a:rPr>
              <a:t>Code</a:t>
            </a:r>
            <a:r>
              <a:rPr lang="ko-KR" altLang="en-US" sz="1477" dirty="0">
                <a:cs typeface="Calibri" panose="020F0502020204030204" pitchFamily="34" charset="0"/>
              </a:rPr>
              <a:t>를 작성한다</a:t>
            </a:r>
            <a:r>
              <a:rPr lang="en-US" altLang="ko-KR" sz="1477" dirty="0">
                <a:cs typeface="Calibri" panose="020F0502020204030204" pitchFamily="34" charset="0"/>
              </a:rPr>
              <a:t>. (FND,</a:t>
            </a:r>
            <a:r>
              <a:rPr lang="ko-KR" altLang="en-US" sz="1477" dirty="0">
                <a:cs typeface="Calibri" panose="020F0502020204030204" pitchFamily="34" charset="0"/>
              </a:rPr>
              <a:t> </a:t>
            </a:r>
            <a:r>
              <a:rPr lang="en-US" altLang="ko-KR" sz="1477" dirty="0">
                <a:cs typeface="Calibri" panose="020F0502020204030204" pitchFamily="34" charset="0"/>
              </a:rPr>
              <a:t>Up-Counter)</a:t>
            </a:r>
          </a:p>
        </p:txBody>
      </p:sp>
    </p:spTree>
    <p:extLst>
      <p:ext uri="{BB962C8B-B14F-4D97-AF65-F5344CB8AC3E}">
        <p14:creationId xmlns:p14="http://schemas.microsoft.com/office/powerpoint/2010/main" val="479639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ko-KR" altLang="en-US" sz="2400" b="1" dirty="0"/>
              <a:t>실험 </a:t>
            </a:r>
            <a:r>
              <a:rPr lang="en-US" altLang="ko-KR" sz="2400" b="1" dirty="0"/>
              <a:t>#1. LPIT0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ch0,ch1</a:t>
            </a:r>
            <a:r>
              <a:rPr lang="ko-KR" altLang="en-US" sz="2400" b="1" dirty="0"/>
              <a:t>를 이용한 </a:t>
            </a:r>
            <a:r>
              <a:rPr lang="en-US" altLang="ko-KR" sz="2400" b="1" dirty="0"/>
              <a:t>1[s]</a:t>
            </a:r>
            <a:r>
              <a:rPr lang="ko-KR" altLang="en-US" sz="2400" b="1" dirty="0"/>
              <a:t>주기 생성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en-US" altLang="ko-KR" sz="2400" b="1" dirty="0"/>
              <a:t>           1[s]</a:t>
            </a:r>
            <a:r>
              <a:rPr lang="ko-KR" altLang="en-US" sz="2400" b="1" dirty="0"/>
              <a:t>마다 </a:t>
            </a:r>
            <a:r>
              <a:rPr lang="en-US" altLang="ko-KR" sz="2400" b="1" dirty="0"/>
              <a:t>'1’ </a:t>
            </a:r>
            <a:r>
              <a:rPr lang="ko-KR" altLang="en-US" sz="2400" b="1" dirty="0"/>
              <a:t>증가되는 </a:t>
            </a:r>
            <a:r>
              <a:rPr lang="en-US" altLang="ko-KR" sz="2400" b="1" dirty="0"/>
              <a:t>Up-Counter</a:t>
            </a:r>
            <a:r>
              <a:rPr lang="ko-KR" altLang="en-US" sz="2400" b="1" dirty="0"/>
              <a:t>회로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488C6-5AF8-468D-BB8D-A50D0773D4C7}"/>
              </a:ext>
            </a:extLst>
          </p:cNvPr>
          <p:cNvSpPr txBox="1"/>
          <p:nvPr/>
        </p:nvSpPr>
        <p:spPr>
          <a:xfrm>
            <a:off x="1475656" y="1628800"/>
            <a:ext cx="6910340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/>
              <a:t>목적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sz="1800" b="1" dirty="0"/>
              <a:t>LPI</a:t>
            </a:r>
            <a:r>
              <a:rPr lang="en-US" altLang="ko-KR" b="1" dirty="0"/>
              <a:t>T</a:t>
            </a:r>
            <a:r>
              <a:rPr lang="en-US" altLang="ko-KR" sz="1800" b="1" dirty="0"/>
              <a:t>0</a:t>
            </a:r>
            <a:r>
              <a:rPr lang="ko-KR" altLang="en-US" sz="1800" b="1" dirty="0"/>
              <a:t>의 </a:t>
            </a:r>
            <a:r>
              <a:rPr lang="en-US" altLang="ko-KR" sz="1800" b="1" dirty="0"/>
              <a:t>ch0</a:t>
            </a:r>
            <a:r>
              <a:rPr lang="ko-KR" altLang="en-US" sz="1800" b="1" dirty="0"/>
              <a:t>를 이용한 </a:t>
            </a:r>
            <a:r>
              <a:rPr lang="en-US" altLang="ko-KR" sz="1800" b="1" dirty="0"/>
              <a:t>1[s]</a:t>
            </a:r>
            <a:r>
              <a:rPr lang="ko-KR" altLang="en-US" sz="1800" b="1" dirty="0"/>
              <a:t>주기 생성 </a:t>
            </a:r>
            <a:r>
              <a:rPr lang="en-US" altLang="ko-KR" sz="1800" b="1" dirty="0"/>
              <a:t>-&gt; </a:t>
            </a:r>
            <a:r>
              <a:rPr lang="ko-KR" altLang="en-US" sz="1800" b="1" dirty="0"/>
              <a:t>변수 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씩 증가</a:t>
            </a:r>
            <a:r>
              <a:rPr lang="en-US" altLang="ko-KR" sz="1800" b="1" dirty="0"/>
              <a:t> </a:t>
            </a:r>
            <a:br>
              <a:rPr lang="en-US" altLang="ko-KR" b="1" dirty="0"/>
            </a:br>
            <a:r>
              <a:rPr lang="en-US" altLang="ko-KR" sz="1800" b="1" dirty="0"/>
              <a:t>LPIT0</a:t>
            </a:r>
            <a:r>
              <a:rPr lang="ko-KR" altLang="en-US" sz="1800" b="1" dirty="0"/>
              <a:t>의 </a:t>
            </a:r>
            <a:r>
              <a:rPr lang="en-US" altLang="ko-KR" b="1" dirty="0"/>
              <a:t>ch1</a:t>
            </a:r>
            <a:r>
              <a:rPr lang="ko-KR" altLang="en-US" b="1" dirty="0"/>
              <a:t>을 이용한 </a:t>
            </a:r>
            <a:r>
              <a:rPr lang="en-US" altLang="ko-KR" sz="1800" b="1" dirty="0"/>
              <a:t>FND Dynamic </a:t>
            </a:r>
            <a:r>
              <a:rPr lang="ko-KR" altLang="en-US" sz="1800" b="1" dirty="0"/>
              <a:t>구동 </a:t>
            </a:r>
            <a:endParaRPr lang="en-US" altLang="ko-KR" sz="1800" b="1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/>
              <a:t>제한사항 </a:t>
            </a:r>
            <a:r>
              <a:rPr lang="en-US" altLang="ko-KR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1) Display</a:t>
            </a:r>
            <a:r>
              <a:rPr lang="ko-KR" altLang="en-US" dirty="0"/>
              <a:t>는 </a:t>
            </a:r>
            <a:r>
              <a:rPr lang="en-US" altLang="ko-KR" dirty="0"/>
              <a:t>7-seg</a:t>
            </a:r>
            <a:r>
              <a:rPr lang="ko-KR" altLang="en-US" dirty="0"/>
              <a:t>로 제한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 - </a:t>
            </a:r>
            <a:r>
              <a:rPr lang="en-US" altLang="ko-KR" dirty="0">
                <a:solidFill>
                  <a:srgbClr val="FF0000"/>
                </a:solidFill>
              </a:rPr>
              <a:t>FND_DATA =PTD1~7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FND_Select</a:t>
            </a:r>
            <a:r>
              <a:rPr lang="en-US" altLang="ko-KR" dirty="0">
                <a:solidFill>
                  <a:srgbClr val="FF0000"/>
                </a:solidFill>
              </a:rPr>
              <a:t> =PTD8~11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2) </a:t>
            </a:r>
            <a:r>
              <a:rPr lang="en-US" altLang="ko-KR" dirty="0" err="1"/>
              <a:t>FND_Data</a:t>
            </a:r>
            <a:r>
              <a:rPr lang="en-US" altLang="ko-KR" dirty="0"/>
              <a:t> Variable = Variable ‘num’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3) FND Display</a:t>
            </a:r>
            <a:r>
              <a:rPr lang="ko-KR" altLang="en-US" dirty="0"/>
              <a:t>는 배열을 이용한 알고리즘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4) LPIT0 ch0, ch1</a:t>
            </a:r>
            <a:r>
              <a:rPr lang="ko-KR" altLang="en-US" dirty="0"/>
              <a:t>채널을 이용한 </a:t>
            </a:r>
            <a:r>
              <a:rPr lang="en-US" altLang="ko-KR" dirty="0"/>
              <a:t>Timer Interrupt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9123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2400" b="1" dirty="0"/>
              <a:t>실험 </a:t>
            </a:r>
            <a:r>
              <a:rPr lang="en-US" altLang="ko-KR" sz="2400" b="1" dirty="0"/>
              <a:t>#1. LPIT0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ch1,ch2</a:t>
            </a:r>
            <a:r>
              <a:rPr lang="ko-KR" altLang="en-US" sz="2400" b="1" dirty="0"/>
              <a:t>를 이용한 </a:t>
            </a:r>
            <a:r>
              <a:rPr lang="en-US" altLang="ko-KR" sz="2400" b="1" dirty="0"/>
              <a:t>1[s]</a:t>
            </a:r>
            <a:r>
              <a:rPr lang="ko-KR" altLang="en-US" sz="2400" b="1" dirty="0"/>
              <a:t>주기 생성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en-US" altLang="ko-KR" sz="2400" b="1" dirty="0"/>
              <a:t>           1[s]</a:t>
            </a:r>
            <a:r>
              <a:rPr lang="ko-KR" altLang="en-US" sz="2400" b="1" dirty="0"/>
              <a:t>마다 </a:t>
            </a:r>
            <a:r>
              <a:rPr lang="en-US" altLang="ko-KR" sz="2400" b="1" dirty="0"/>
              <a:t>'1’ </a:t>
            </a:r>
            <a:r>
              <a:rPr lang="ko-KR" altLang="en-US" sz="2400" b="1" dirty="0"/>
              <a:t>증가되는 </a:t>
            </a:r>
            <a:r>
              <a:rPr lang="en-US" altLang="ko-KR" sz="2400" b="1" dirty="0"/>
              <a:t>Up-Counter</a:t>
            </a:r>
            <a:r>
              <a:rPr lang="ko-KR" altLang="en-US" sz="2400" b="1" dirty="0"/>
              <a:t>회로 구성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985D60-E5ED-4FC9-9891-1C5C0D84D1BB}"/>
              </a:ext>
            </a:extLst>
          </p:cNvPr>
          <p:cNvGrpSpPr/>
          <p:nvPr/>
        </p:nvGrpSpPr>
        <p:grpSpPr>
          <a:xfrm>
            <a:off x="1259632" y="1772816"/>
            <a:ext cx="7551273" cy="3751553"/>
            <a:chOff x="2123728" y="1521658"/>
            <a:chExt cx="7551273" cy="375155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9A92E19-22B3-4E61-BE3B-75D4CAD9A295}"/>
                </a:ext>
              </a:extLst>
            </p:cNvPr>
            <p:cNvGrpSpPr/>
            <p:nvPr/>
          </p:nvGrpSpPr>
          <p:grpSpPr>
            <a:xfrm>
              <a:off x="2123728" y="2598208"/>
              <a:ext cx="3759537" cy="2504612"/>
              <a:chOff x="3738622" y="3068960"/>
              <a:chExt cx="5081849" cy="3423496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AF952B-107E-4B0F-ABFF-E252811D8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8622" y="3068960"/>
                <a:ext cx="5081849" cy="3423496"/>
              </a:xfrm>
              <a:prstGeom prst="rect">
                <a:avLst/>
              </a:prstGeom>
            </p:spPr>
          </p:pic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D13A472-8180-45CD-9348-E7481ECCC5C4}"/>
                  </a:ext>
                </a:extLst>
              </p:cNvPr>
              <p:cNvSpPr/>
              <p:nvPr/>
            </p:nvSpPr>
            <p:spPr>
              <a:xfrm>
                <a:off x="4139952" y="3645654"/>
                <a:ext cx="245647" cy="1416576"/>
              </a:xfrm>
              <a:prstGeom prst="roundRect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 err="1">
                  <a:solidFill>
                    <a:schemeClr val="tx1"/>
                  </a:solidFill>
                  <a:latin typeface="Aharoni" panose="020B0604020202020204" pitchFamily="2" charset="-79"/>
                  <a:cs typeface="Aharoni" panose="020B0604020202020204" pitchFamily="2" charset="-79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C1F40F-E5A5-45A7-8695-C4A03BAA8BE6}"/>
                </a:ext>
              </a:extLst>
            </p:cNvPr>
            <p:cNvSpPr txBox="1"/>
            <p:nvPr/>
          </p:nvSpPr>
          <p:spPr>
            <a:xfrm>
              <a:off x="6180168" y="2226223"/>
              <a:ext cx="349483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결선 방법</a:t>
              </a:r>
              <a:endParaRPr lang="en-US" altLang="ko-KR" sz="1600" b="1" dirty="0"/>
            </a:p>
            <a:p>
              <a:r>
                <a:rPr lang="en-US" altLang="ko-KR" sz="1600" dirty="0"/>
                <a:t>SEG_A : PTD1 (FND-13(A))</a:t>
              </a:r>
            </a:p>
            <a:p>
              <a:r>
                <a:rPr lang="en-US" altLang="ko-KR" sz="1600" dirty="0"/>
                <a:t>SEG_B : PTD2 (FND-9(B))</a:t>
              </a:r>
            </a:p>
            <a:p>
              <a:r>
                <a:rPr lang="en-US" altLang="ko-KR" sz="1600" dirty="0"/>
                <a:t>SEG_C : PTD3 (FND-4(C))</a:t>
              </a:r>
            </a:p>
            <a:p>
              <a:r>
                <a:rPr lang="en-US" altLang="ko-KR" sz="1600" dirty="0"/>
                <a:t>SEG_D : PTD4 (FND-2(D))</a:t>
              </a:r>
              <a:endParaRPr lang="ko-KR" altLang="en-US" sz="1600" dirty="0"/>
            </a:p>
            <a:p>
              <a:r>
                <a:rPr lang="en-US" altLang="ko-KR" sz="1600" dirty="0"/>
                <a:t>SEG_E : PTD5 (FND-1(E))</a:t>
              </a:r>
            </a:p>
            <a:p>
              <a:r>
                <a:rPr lang="en-US" altLang="ko-KR" sz="1600" dirty="0"/>
                <a:t>SEG_F : PTD6 (FND-12(F))</a:t>
              </a:r>
              <a:endParaRPr lang="ko-KR" altLang="en-US" sz="1600" dirty="0"/>
            </a:p>
            <a:p>
              <a:r>
                <a:rPr lang="en-US" altLang="ko-KR" sz="1600" dirty="0"/>
                <a:t>SEG_G: PTD7 (FND-5(G))</a:t>
              </a:r>
            </a:p>
            <a:p>
              <a:r>
                <a:rPr lang="en-US" altLang="ko-KR" sz="1600" dirty="0">
                  <a:solidFill>
                    <a:srgbClr val="FF0000"/>
                  </a:solidFill>
                </a:rPr>
                <a:t>SEG_COM6 : PTD8 (FND-14(CM1))</a:t>
              </a:r>
            </a:p>
            <a:p>
              <a:r>
                <a:rPr lang="en-US" altLang="ko-KR" sz="1600" dirty="0">
                  <a:solidFill>
                    <a:srgbClr val="FF0000"/>
                  </a:solidFill>
                </a:rPr>
                <a:t>SEG_COM5 : PTD9 (FND-11(CM2))</a:t>
              </a:r>
            </a:p>
            <a:p>
              <a:r>
                <a:rPr lang="en-US" altLang="ko-KR" sz="1600" dirty="0">
                  <a:solidFill>
                    <a:srgbClr val="FF0000"/>
                  </a:solidFill>
                </a:rPr>
                <a:t>SEG_COM4 : PTD10 (FND-10(CM3))</a:t>
              </a:r>
            </a:p>
            <a:p>
              <a:r>
                <a:rPr lang="en-US" altLang="ko-KR" sz="1600" dirty="0">
                  <a:solidFill>
                    <a:srgbClr val="FF0000"/>
                  </a:solidFill>
                </a:rPr>
                <a:t>SEG_COM3 : PTD11 (FND-6(CM4))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A82F2E-972D-469D-8138-AD445F47731B}"/>
                </a:ext>
              </a:extLst>
            </p:cNvPr>
            <p:cNvSpPr txBox="1"/>
            <p:nvPr/>
          </p:nvSpPr>
          <p:spPr>
            <a:xfrm>
              <a:off x="2221116" y="1521658"/>
              <a:ext cx="53032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/>
                <a:t>7-Seg Display </a:t>
              </a:r>
              <a:r>
                <a:rPr lang="ko-KR" altLang="en-US" b="1" dirty="0"/>
                <a:t>결선</a:t>
              </a:r>
              <a:br>
                <a:rPr lang="en-US" altLang="ko-KR" dirty="0"/>
              </a:br>
              <a:r>
                <a:rPr lang="en-US" altLang="ko-KR" dirty="0">
                  <a:solidFill>
                    <a:srgbClr val="FF0000"/>
                  </a:solidFill>
                </a:rPr>
                <a:t>FND_DATA = PTD1~PTD7</a:t>
              </a:r>
              <a:br>
                <a:rPr lang="en-US" altLang="ko-KR" dirty="0">
                  <a:solidFill>
                    <a:srgbClr val="FF0000"/>
                  </a:solidFill>
                </a:rPr>
              </a:br>
              <a:r>
                <a:rPr lang="en-US" altLang="ko-KR" dirty="0">
                  <a:solidFill>
                    <a:srgbClr val="FF0000"/>
                  </a:solidFill>
                </a:rPr>
                <a:t>FND_SEL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=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PTD8~PTD11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163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b="1" dirty="0"/>
              <a:t>실험 </a:t>
            </a:r>
            <a:r>
              <a:rPr lang="en-US" altLang="ko-KR" sz="2400" b="1" dirty="0"/>
              <a:t>#1. LPIT0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ch0,ch1</a:t>
            </a:r>
            <a:r>
              <a:rPr lang="ko-KR" altLang="en-US" sz="2400" b="1" dirty="0"/>
              <a:t>를 이용한 </a:t>
            </a:r>
            <a:r>
              <a:rPr lang="en-US" altLang="ko-KR" sz="2400" b="1" dirty="0"/>
              <a:t>1[s]</a:t>
            </a:r>
            <a:r>
              <a:rPr lang="ko-KR" altLang="en-US" sz="2400" b="1" dirty="0"/>
              <a:t>주기 생성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en-US" altLang="ko-KR" sz="2400" b="1" dirty="0"/>
              <a:t>           1[s]</a:t>
            </a:r>
            <a:r>
              <a:rPr lang="ko-KR" altLang="en-US" sz="2400" b="1" dirty="0"/>
              <a:t>마다 </a:t>
            </a:r>
            <a:r>
              <a:rPr lang="en-US" altLang="ko-KR" sz="2400" b="1" dirty="0"/>
              <a:t>'1’ </a:t>
            </a:r>
            <a:r>
              <a:rPr lang="ko-KR" altLang="en-US" sz="2400" b="1" dirty="0"/>
              <a:t>증가되는 </a:t>
            </a:r>
            <a:r>
              <a:rPr lang="en-US" altLang="ko-KR" sz="2400" b="1" dirty="0"/>
              <a:t>Up-Counter</a:t>
            </a:r>
            <a:r>
              <a:rPr lang="ko-KR" altLang="en-US" sz="2400" b="1" dirty="0"/>
              <a:t>회로 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14515-0F0F-473F-8F15-C7CC5E8F3656}"/>
              </a:ext>
            </a:extLst>
          </p:cNvPr>
          <p:cNvSpPr txBox="1"/>
          <p:nvPr/>
        </p:nvSpPr>
        <p:spPr>
          <a:xfrm>
            <a:off x="572517" y="1052736"/>
            <a:ext cx="799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목표</a:t>
            </a:r>
            <a:r>
              <a:rPr lang="en-US" altLang="ko-KR" sz="1400" dirty="0"/>
              <a:t>: </a:t>
            </a:r>
            <a:r>
              <a:rPr lang="en-US" altLang="ko-KR" sz="1400" b="1" dirty="0"/>
              <a:t>LPIT0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ch0,ch1</a:t>
            </a:r>
            <a:r>
              <a:rPr lang="ko-KR" altLang="en-US" sz="1400" b="1" dirty="0"/>
              <a:t>를 이용한 </a:t>
            </a:r>
            <a:r>
              <a:rPr lang="en-US" altLang="ko-KR" sz="1400" b="1" dirty="0"/>
              <a:t>1[s]</a:t>
            </a:r>
            <a:r>
              <a:rPr lang="ko-KR" altLang="en-US" sz="1400" b="1" dirty="0"/>
              <a:t>주기 생성</a:t>
            </a:r>
            <a:r>
              <a:rPr lang="en-US" altLang="ko-KR" sz="1400" b="1" dirty="0"/>
              <a:t>, 1[s]</a:t>
            </a:r>
            <a:r>
              <a:rPr lang="ko-KR" altLang="en-US" sz="1400" b="1" dirty="0"/>
              <a:t>마다 </a:t>
            </a:r>
            <a:r>
              <a:rPr lang="en-US" altLang="ko-KR" sz="1400" b="1" dirty="0"/>
              <a:t>'1’ </a:t>
            </a:r>
            <a:r>
              <a:rPr lang="ko-KR" altLang="en-US" sz="1400" b="1" dirty="0"/>
              <a:t>증가되는 </a:t>
            </a:r>
            <a:r>
              <a:rPr lang="en-US" altLang="ko-KR" sz="1400" b="1" dirty="0"/>
              <a:t>Up-Counter</a:t>
            </a:r>
            <a:r>
              <a:rPr lang="ko-KR" altLang="en-US" sz="1400" b="1" dirty="0"/>
              <a:t>회로 구성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요구사항 </a:t>
            </a:r>
            <a:r>
              <a:rPr lang="en-US" altLang="ko-KR" sz="1400" dirty="0"/>
              <a:t>: PTD1~PTD7 (FND_DATA 7Pin), PTD8~PTD11 (FND_SEL 4pin)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BA0FE5-A503-439E-A6B9-70C4703E12A7}"/>
              </a:ext>
            </a:extLst>
          </p:cNvPr>
          <p:cNvPicPr/>
          <p:nvPr/>
        </p:nvPicPr>
        <p:blipFill rotWithShape="1">
          <a:blip r:embed="rId3"/>
          <a:srcRect b="10141"/>
          <a:stretch/>
        </p:blipFill>
        <p:spPr>
          <a:xfrm>
            <a:off x="0" y="1885225"/>
            <a:ext cx="9144000" cy="5144175"/>
          </a:xfrm>
          <a:prstGeom prst="rect">
            <a:avLst/>
          </a:prstGeom>
        </p:spPr>
      </p:pic>
      <p:sp>
        <p:nvSpPr>
          <p:cNvPr id="13" name="사각형: 둥근 모서리 3">
            <a:extLst>
              <a:ext uri="{FF2B5EF4-FFF2-40B4-BE49-F238E27FC236}">
                <a16:creationId xmlns:a16="http://schemas.microsoft.com/office/drawing/2014/main" id="{F4A4D75C-0653-4903-BE0A-7D65D1E69842}"/>
              </a:ext>
            </a:extLst>
          </p:cNvPr>
          <p:cNvSpPr/>
          <p:nvPr/>
        </p:nvSpPr>
        <p:spPr>
          <a:xfrm>
            <a:off x="6012160" y="6316140"/>
            <a:ext cx="388698" cy="3532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3">
            <a:extLst>
              <a:ext uri="{FF2B5EF4-FFF2-40B4-BE49-F238E27FC236}">
                <a16:creationId xmlns:a16="http://schemas.microsoft.com/office/drawing/2014/main" id="{6F18F80B-720A-4CEB-A966-50B5F255FC96}"/>
              </a:ext>
            </a:extLst>
          </p:cNvPr>
          <p:cNvSpPr/>
          <p:nvPr/>
        </p:nvSpPr>
        <p:spPr>
          <a:xfrm>
            <a:off x="378168" y="6376286"/>
            <a:ext cx="388698" cy="2329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3">
            <a:extLst>
              <a:ext uri="{FF2B5EF4-FFF2-40B4-BE49-F238E27FC236}">
                <a16:creationId xmlns:a16="http://schemas.microsoft.com/office/drawing/2014/main" id="{5E1C68F6-1538-42C9-8950-87BA63248339}"/>
              </a:ext>
            </a:extLst>
          </p:cNvPr>
          <p:cNvSpPr/>
          <p:nvPr/>
        </p:nvSpPr>
        <p:spPr>
          <a:xfrm>
            <a:off x="7889567" y="6525344"/>
            <a:ext cx="38869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3">
            <a:extLst>
              <a:ext uri="{FF2B5EF4-FFF2-40B4-BE49-F238E27FC236}">
                <a16:creationId xmlns:a16="http://schemas.microsoft.com/office/drawing/2014/main" id="{02F715A1-FC8A-4F3C-A3EE-07C77768AF6F}"/>
              </a:ext>
            </a:extLst>
          </p:cNvPr>
          <p:cNvSpPr/>
          <p:nvPr/>
        </p:nvSpPr>
        <p:spPr>
          <a:xfrm>
            <a:off x="7850947" y="4339145"/>
            <a:ext cx="388698" cy="1682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4B107887-D410-4EF5-A856-807E45EA1569}"/>
              </a:ext>
            </a:extLst>
          </p:cNvPr>
          <p:cNvSpPr/>
          <p:nvPr/>
        </p:nvSpPr>
        <p:spPr>
          <a:xfrm>
            <a:off x="2195736" y="3933056"/>
            <a:ext cx="288032" cy="1440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3">
            <a:extLst>
              <a:ext uri="{FF2B5EF4-FFF2-40B4-BE49-F238E27FC236}">
                <a16:creationId xmlns:a16="http://schemas.microsoft.com/office/drawing/2014/main" id="{E48493A5-1125-496A-95A1-CDBBAC117DE4}"/>
              </a:ext>
            </a:extLst>
          </p:cNvPr>
          <p:cNvSpPr/>
          <p:nvPr/>
        </p:nvSpPr>
        <p:spPr>
          <a:xfrm>
            <a:off x="7868806" y="4581128"/>
            <a:ext cx="388698" cy="288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12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Flow-Chart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76938" y="1628800"/>
            <a:ext cx="1877356" cy="4624098"/>
            <a:chOff x="716327" y="1847494"/>
            <a:chExt cx="2448272" cy="4624098"/>
          </a:xfrm>
        </p:grpSpPr>
        <p:sp>
          <p:nvSpPr>
            <p:cNvPr id="18" name="직사각형 17"/>
            <p:cNvSpPr/>
            <p:nvPr/>
          </p:nvSpPr>
          <p:spPr>
            <a:xfrm>
              <a:off x="716327" y="1847494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Configuration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16327" y="3152598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PORT </a:t>
              </a:r>
              <a:r>
                <a:rPr lang="en-US" altLang="ko-KR" sz="1400" dirty="0" err="1"/>
                <a:t>init</a:t>
              </a:r>
              <a:endParaRPr lang="ko-KR" altLang="en-US" sz="14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16327" y="4495209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Function </a:t>
              </a:r>
              <a:r>
                <a:rPr lang="en-US" altLang="ko-KR" sz="1400" dirty="0" err="1"/>
                <a:t>init</a:t>
              </a:r>
              <a:endParaRPr lang="ko-KR" altLang="en-US" sz="14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16327" y="5751512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Main</a:t>
              </a:r>
              <a:endParaRPr lang="ko-KR" altLang="en-US" sz="14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347864" y="1614810"/>
            <a:ext cx="1894286" cy="4968552"/>
            <a:chOff x="3792971" y="1124744"/>
            <a:chExt cx="2470350" cy="4968552"/>
          </a:xfrm>
        </p:grpSpPr>
        <p:grpSp>
          <p:nvGrpSpPr>
            <p:cNvPr id="22" name="그룹 21"/>
            <p:cNvGrpSpPr/>
            <p:nvPr/>
          </p:nvGrpSpPr>
          <p:grpSpPr>
            <a:xfrm>
              <a:off x="3792971" y="1124744"/>
              <a:ext cx="2457124" cy="2924296"/>
              <a:chOff x="4994293" y="2165801"/>
              <a:chExt cx="2457124" cy="2924296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003145" y="4370017"/>
                <a:ext cx="2448272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FND_SELECT</a:t>
                </a:r>
                <a:endParaRPr lang="ko-KR" altLang="en-US" sz="14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996270" y="3285201"/>
                <a:ext cx="2448272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Variable Define</a:t>
                </a:r>
                <a:endParaRPr lang="ko-KR" altLang="en-US" sz="1400" dirty="0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994293" y="2165801"/>
                <a:ext cx="2448272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Function Load</a:t>
                </a:r>
                <a:endParaRPr lang="ko-KR" altLang="en-US" sz="1400" dirty="0"/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3808698" y="4340569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Port Reset</a:t>
              </a:r>
              <a:endParaRPr lang="ko-KR" altLang="en-US" sz="1400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15049" y="5373216"/>
              <a:ext cx="2448272" cy="720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FND_DATA</a:t>
              </a:r>
              <a:endParaRPr lang="ko-KR" altLang="en-US" sz="1400" dirty="0"/>
            </a:p>
          </p:txBody>
        </p:sp>
      </p:grpSp>
      <p:cxnSp>
        <p:nvCxnSpPr>
          <p:cNvPr id="6" name="꺾인 연결선 5"/>
          <p:cNvCxnSpPr>
            <a:stCxn id="25" idx="2"/>
            <a:endCxn id="24" idx="0"/>
          </p:cNvCxnSpPr>
          <p:nvPr/>
        </p:nvCxnSpPr>
        <p:spPr>
          <a:xfrm rot="16200000" flipH="1">
            <a:off x="4087640" y="2533792"/>
            <a:ext cx="399320" cy="1516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4" idx="2"/>
            <a:endCxn id="23" idx="0"/>
          </p:cNvCxnSpPr>
          <p:nvPr/>
        </p:nvCxnSpPr>
        <p:spPr>
          <a:xfrm rot="16200000" flipH="1">
            <a:off x="4108326" y="3634022"/>
            <a:ext cx="364736" cy="5272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3" idx="2"/>
            <a:endCxn id="27" idx="0"/>
          </p:cNvCxnSpPr>
          <p:nvPr/>
        </p:nvCxnSpPr>
        <p:spPr>
          <a:xfrm rot="16200000" flipH="1">
            <a:off x="4150202" y="4682234"/>
            <a:ext cx="291529" cy="5272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7" idx="2"/>
            <a:endCxn id="28" idx="0"/>
          </p:cNvCxnSpPr>
          <p:nvPr/>
        </p:nvCxnSpPr>
        <p:spPr>
          <a:xfrm rot="16200000" flipH="1">
            <a:off x="4144754" y="5704563"/>
            <a:ext cx="312567" cy="4870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cxnSpLocks/>
            <a:stCxn id="21" idx="3"/>
            <a:endCxn id="25" idx="1"/>
          </p:cNvCxnSpPr>
          <p:nvPr/>
        </p:nvCxnSpPr>
        <p:spPr>
          <a:xfrm flipV="1">
            <a:off x="2054294" y="1974850"/>
            <a:ext cx="1293570" cy="3918008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8" idx="3"/>
            <a:endCxn id="23" idx="3"/>
          </p:cNvCxnSpPr>
          <p:nvPr/>
        </p:nvCxnSpPr>
        <p:spPr>
          <a:xfrm flipH="1" flipV="1">
            <a:off x="5232008" y="4179066"/>
            <a:ext cx="10142" cy="2044256"/>
          </a:xfrm>
          <a:prstGeom prst="bentConnector3">
            <a:avLst>
              <a:gd name="adj1" fmla="val -4217866"/>
            </a:avLst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5E1DB2-2519-4F27-855B-3A2921E82F52}"/>
              </a:ext>
            </a:extLst>
          </p:cNvPr>
          <p:cNvGrpSpPr/>
          <p:nvPr/>
        </p:nvGrpSpPr>
        <p:grpSpPr>
          <a:xfrm>
            <a:off x="5659866" y="1205586"/>
            <a:ext cx="2958074" cy="2893067"/>
            <a:chOff x="5666513" y="1451859"/>
            <a:chExt cx="3127559" cy="299338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CC4A621-3993-4207-AD08-0865343BC1C4}"/>
                </a:ext>
              </a:extLst>
            </p:cNvPr>
            <p:cNvGrpSpPr/>
            <p:nvPr/>
          </p:nvGrpSpPr>
          <p:grpSpPr>
            <a:xfrm>
              <a:off x="6794469" y="1509245"/>
              <a:ext cx="1880575" cy="2465525"/>
              <a:chOff x="6657013" y="2276872"/>
              <a:chExt cx="1880575" cy="2465525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5C11220-447F-4B12-A5C1-D9428B858022}"/>
                  </a:ext>
                </a:extLst>
              </p:cNvPr>
              <p:cNvSpPr/>
              <p:nvPr/>
            </p:nvSpPr>
            <p:spPr>
              <a:xfrm>
                <a:off x="6660232" y="2823372"/>
                <a:ext cx="1877356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LPIT0_IRQHandler</a:t>
                </a:r>
                <a:endParaRPr lang="ko-KR" altLang="en-US" sz="1200" b="1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D98F257-EDB5-410E-8344-290F0992ACC9}"/>
                  </a:ext>
                </a:extLst>
              </p:cNvPr>
              <p:cNvSpPr/>
              <p:nvPr/>
            </p:nvSpPr>
            <p:spPr>
              <a:xfrm>
                <a:off x="6657013" y="4022317"/>
                <a:ext cx="1877356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1</a:t>
                </a:r>
                <a:r>
                  <a:rPr lang="ko-KR" altLang="en-US" sz="1200" b="1" dirty="0"/>
                  <a:t>초 주기 생성</a:t>
                </a:r>
                <a:endParaRPr lang="en-US" altLang="ko-KR" sz="1200" b="1" dirty="0"/>
              </a:p>
            </p:txBody>
          </p:sp>
          <p:cxnSp>
            <p:nvCxnSpPr>
              <p:cNvPr id="35" name="꺾인 연결선 5">
                <a:extLst>
                  <a:ext uri="{FF2B5EF4-FFF2-40B4-BE49-F238E27FC236}">
                    <a16:creationId xmlns:a16="http://schemas.microsoft.com/office/drawing/2014/main" id="{6B723C93-B73F-498E-ADA8-1B3A4DCA9816}"/>
                  </a:ext>
                </a:extLst>
              </p:cNvPr>
              <p:cNvCxnSpPr>
                <a:cxnSpLocks/>
                <a:stCxn id="26" idx="2"/>
                <a:endCxn id="31" idx="0"/>
              </p:cNvCxnSpPr>
              <p:nvPr/>
            </p:nvCxnSpPr>
            <p:spPr>
              <a:xfrm rot="5400000">
                <a:off x="7357869" y="3781275"/>
                <a:ext cx="478865" cy="3219"/>
              </a:xfrm>
              <a:prstGeom prst="bentConnector3">
                <a:avLst>
                  <a:gd name="adj1" fmla="val 50000"/>
                </a:avLst>
              </a:prstGeom>
              <a:ln w="349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6D0BB2-0377-49B5-99B5-B51782C6D9E3}"/>
                  </a:ext>
                </a:extLst>
              </p:cNvPr>
              <p:cNvSpPr txBox="1"/>
              <p:nvPr/>
            </p:nvSpPr>
            <p:spPr>
              <a:xfrm>
                <a:off x="6660232" y="2276872"/>
                <a:ext cx="17926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LPIT0 ch0 ISR</a:t>
                </a:r>
                <a:endParaRPr lang="ko-KR" altLang="en-US" sz="1400" b="1" dirty="0"/>
              </a:p>
            </p:txBody>
          </p:sp>
        </p:grp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7DF7FDE5-C5D9-4B27-AA10-3842CEE03ADF}"/>
                </a:ext>
              </a:extLst>
            </p:cNvPr>
            <p:cNvSpPr/>
            <p:nvPr/>
          </p:nvSpPr>
          <p:spPr>
            <a:xfrm rot="7390037">
              <a:off x="5508433" y="3516035"/>
              <a:ext cx="1087286" cy="771126"/>
            </a:xfrm>
            <a:prstGeom prst="rightArrow">
              <a:avLst>
                <a:gd name="adj1" fmla="val 31265"/>
                <a:gd name="adj2" fmla="val 34377"/>
              </a:avLst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6AFD790-DE5B-417D-9C27-1A420022343F}"/>
                </a:ext>
              </a:extLst>
            </p:cNvPr>
            <p:cNvSpPr/>
            <p:nvPr/>
          </p:nvSpPr>
          <p:spPr>
            <a:xfrm>
              <a:off x="6593923" y="1451859"/>
              <a:ext cx="2200149" cy="2782123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FBCF61-1BA7-494C-BB2F-8AC832138E75}"/>
              </a:ext>
            </a:extLst>
          </p:cNvPr>
          <p:cNvGrpSpPr/>
          <p:nvPr/>
        </p:nvGrpSpPr>
        <p:grpSpPr>
          <a:xfrm>
            <a:off x="5685326" y="3894474"/>
            <a:ext cx="2950164" cy="2688888"/>
            <a:chOff x="5674876" y="1451859"/>
            <a:chExt cx="3119196" cy="278212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3984C8B-AC6C-4FD6-9778-06EC45B7383F}"/>
                </a:ext>
              </a:extLst>
            </p:cNvPr>
            <p:cNvGrpSpPr/>
            <p:nvPr/>
          </p:nvGrpSpPr>
          <p:grpSpPr>
            <a:xfrm>
              <a:off x="6794469" y="1509245"/>
              <a:ext cx="1880575" cy="2465525"/>
              <a:chOff x="6657013" y="2276872"/>
              <a:chExt cx="1880575" cy="2465525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47DB003-1C02-4D42-A7E4-0405425890D8}"/>
                  </a:ext>
                </a:extLst>
              </p:cNvPr>
              <p:cNvSpPr/>
              <p:nvPr/>
            </p:nvSpPr>
            <p:spPr>
              <a:xfrm>
                <a:off x="6660232" y="2823372"/>
                <a:ext cx="1877356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Delay </a:t>
                </a:r>
                <a:r>
                  <a:rPr lang="ko-KR" altLang="en-US" sz="1200" b="1" dirty="0"/>
                  <a:t>함수에 적용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9FBC3F2-2F09-46F5-A03A-1BD72BD9C787}"/>
                  </a:ext>
                </a:extLst>
              </p:cNvPr>
              <p:cNvSpPr/>
              <p:nvPr/>
            </p:nvSpPr>
            <p:spPr>
              <a:xfrm>
                <a:off x="6657013" y="4022317"/>
                <a:ext cx="1877356" cy="72008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/>
                  <a:t>Dynamic </a:t>
                </a:r>
                <a:r>
                  <a:rPr lang="ko-KR" altLang="en-US" sz="1200" b="1" dirty="0"/>
                  <a:t>구동</a:t>
                </a:r>
                <a:endParaRPr lang="en-US" altLang="ko-KR" sz="1200" b="1" dirty="0"/>
              </a:p>
            </p:txBody>
          </p:sp>
          <p:cxnSp>
            <p:nvCxnSpPr>
              <p:cNvPr id="42" name="꺾인 연결선 5">
                <a:extLst>
                  <a:ext uri="{FF2B5EF4-FFF2-40B4-BE49-F238E27FC236}">
                    <a16:creationId xmlns:a16="http://schemas.microsoft.com/office/drawing/2014/main" id="{1BA56ACF-EDCB-482A-A1FE-C08257359B1B}"/>
                  </a:ext>
                </a:extLst>
              </p:cNvPr>
              <p:cNvCxnSpPr>
                <a:cxnSpLocks/>
                <a:stCxn id="38" idx="2"/>
                <a:endCxn id="40" idx="0"/>
              </p:cNvCxnSpPr>
              <p:nvPr/>
            </p:nvCxnSpPr>
            <p:spPr>
              <a:xfrm rot="5400000">
                <a:off x="7357869" y="3781275"/>
                <a:ext cx="478865" cy="3219"/>
              </a:xfrm>
              <a:prstGeom prst="bentConnector3">
                <a:avLst>
                  <a:gd name="adj1" fmla="val 50000"/>
                </a:avLst>
              </a:prstGeom>
              <a:ln w="349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3EAB46-4D72-40C2-8435-EBD2A05E950F}"/>
                  </a:ext>
                </a:extLst>
              </p:cNvPr>
              <p:cNvSpPr txBox="1"/>
              <p:nvPr/>
            </p:nvSpPr>
            <p:spPr>
              <a:xfrm>
                <a:off x="6660232" y="2276872"/>
                <a:ext cx="1792620" cy="318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LPIT0 ch1 Use</a:t>
                </a:r>
                <a:endParaRPr lang="ko-KR" altLang="en-US" sz="1400" b="1" dirty="0"/>
              </a:p>
            </p:txBody>
          </p:sp>
        </p:grp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8EB90591-AC2F-436C-B057-02E31FE5D7B2}"/>
                </a:ext>
              </a:extLst>
            </p:cNvPr>
            <p:cNvSpPr/>
            <p:nvPr/>
          </p:nvSpPr>
          <p:spPr>
            <a:xfrm rot="9291149">
              <a:off x="5674876" y="3276753"/>
              <a:ext cx="960790" cy="754627"/>
            </a:xfrm>
            <a:prstGeom prst="rightArrow">
              <a:avLst>
                <a:gd name="adj1" fmla="val 31265"/>
                <a:gd name="adj2" fmla="val 34377"/>
              </a:avLst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86543F9-E593-436D-99D0-E073311AAE0D}"/>
                </a:ext>
              </a:extLst>
            </p:cNvPr>
            <p:cNvSpPr/>
            <p:nvPr/>
          </p:nvSpPr>
          <p:spPr>
            <a:xfrm>
              <a:off x="6593923" y="1451859"/>
              <a:ext cx="2200149" cy="2782123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39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</p:spPr>
        <p:txBody>
          <a:bodyPr>
            <a:normAutofit/>
          </a:bodyPr>
          <a:lstStyle/>
          <a:p>
            <a:r>
              <a:rPr lang="ko-KR" altLang="en-US" dirty="0"/>
              <a:t>입출력 실험 회로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10CAEF-ED3C-4C99-A847-FEFF3617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71086"/>
            <a:ext cx="5847957" cy="4681773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8AAFF53-C10B-4DF8-A60B-5162153B5535}"/>
              </a:ext>
            </a:extLst>
          </p:cNvPr>
          <p:cNvSpPr/>
          <p:nvPr/>
        </p:nvSpPr>
        <p:spPr>
          <a:xfrm>
            <a:off x="228705" y="861374"/>
            <a:ext cx="1542999" cy="433301"/>
          </a:xfrm>
          <a:prstGeom prst="wedgeRectCallout">
            <a:avLst>
              <a:gd name="adj1" fmla="val 63965"/>
              <a:gd name="adj2" fmla="val 2040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STEP MOTOR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6CA482F-D027-46A3-95EC-3B15E8737D2F}"/>
              </a:ext>
            </a:extLst>
          </p:cNvPr>
          <p:cNvSpPr/>
          <p:nvPr/>
        </p:nvSpPr>
        <p:spPr>
          <a:xfrm>
            <a:off x="2220172" y="851247"/>
            <a:ext cx="1415724" cy="433301"/>
          </a:xfrm>
          <a:prstGeom prst="wedgeRectCallout">
            <a:avLst>
              <a:gd name="adj1" fmla="val 45121"/>
              <a:gd name="adj2" fmla="val 15174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DC MOTOR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3A62D5AC-1641-4D47-99F1-55D10293D462}"/>
              </a:ext>
            </a:extLst>
          </p:cNvPr>
          <p:cNvSpPr/>
          <p:nvPr/>
        </p:nvSpPr>
        <p:spPr>
          <a:xfrm>
            <a:off x="4253137" y="851247"/>
            <a:ext cx="1542999" cy="433301"/>
          </a:xfrm>
          <a:prstGeom prst="wedgeRectCallout">
            <a:avLst>
              <a:gd name="adj1" fmla="val -1107"/>
              <a:gd name="adj2" fmla="val 1552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SERVO MOTOR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5D0996B2-0389-4E1C-B03D-4EA82387B5CB}"/>
              </a:ext>
            </a:extLst>
          </p:cNvPr>
          <p:cNvSpPr/>
          <p:nvPr/>
        </p:nvSpPr>
        <p:spPr>
          <a:xfrm>
            <a:off x="6588224" y="863960"/>
            <a:ext cx="864096" cy="433301"/>
          </a:xfrm>
          <a:prstGeom prst="wedgeRectCallout">
            <a:avLst>
              <a:gd name="adj1" fmla="val -122795"/>
              <a:gd name="adj2" fmla="val 17461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RELAY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397BB59A-C62A-4376-AEBA-5E9A81EEE725}"/>
              </a:ext>
            </a:extLst>
          </p:cNvPr>
          <p:cNvSpPr/>
          <p:nvPr/>
        </p:nvSpPr>
        <p:spPr>
          <a:xfrm>
            <a:off x="7659364" y="2766397"/>
            <a:ext cx="1260648" cy="433301"/>
          </a:xfrm>
          <a:prstGeom prst="wedgeRectCallout">
            <a:avLst>
              <a:gd name="adj1" fmla="val -127330"/>
              <a:gd name="adj2" fmla="val -1964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BLUETOOTH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42C8BD2C-7620-45BA-A266-5F8A4E169995}"/>
              </a:ext>
            </a:extLst>
          </p:cNvPr>
          <p:cNvSpPr/>
          <p:nvPr/>
        </p:nvSpPr>
        <p:spPr>
          <a:xfrm>
            <a:off x="114388" y="3495323"/>
            <a:ext cx="1260648" cy="433301"/>
          </a:xfrm>
          <a:prstGeom prst="wedgeRectCallout">
            <a:avLst>
              <a:gd name="adj1" fmla="val 100245"/>
              <a:gd name="adj2" fmla="val 1501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POWER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4F89DBA-3FE0-474C-9691-D7467DC8EE71}"/>
              </a:ext>
            </a:extLst>
          </p:cNvPr>
          <p:cNvSpPr/>
          <p:nvPr/>
        </p:nvSpPr>
        <p:spPr>
          <a:xfrm>
            <a:off x="114388" y="4386587"/>
            <a:ext cx="1260648" cy="505309"/>
          </a:xfrm>
          <a:prstGeom prst="wedgeRectCallout">
            <a:avLst>
              <a:gd name="adj1" fmla="val 98583"/>
              <a:gd name="adj2" fmla="val 5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err="1">
                <a:solidFill>
                  <a:schemeClr val="tx1"/>
                </a:solidFill>
              </a:rPr>
              <a:t>uWAVE</a:t>
            </a:r>
            <a:r>
              <a:rPr lang="en-US" altLang="ko-KR" sz="1500" dirty="0">
                <a:solidFill>
                  <a:schemeClr val="tx1"/>
                </a:solidFill>
              </a:rPr>
              <a:t> SENSOR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F28DF48B-325D-4AA8-9771-2F92A187D36A}"/>
              </a:ext>
            </a:extLst>
          </p:cNvPr>
          <p:cNvSpPr/>
          <p:nvPr/>
        </p:nvSpPr>
        <p:spPr>
          <a:xfrm>
            <a:off x="114388" y="5408593"/>
            <a:ext cx="1260648" cy="505309"/>
          </a:xfrm>
          <a:prstGeom prst="wedgeRectCallout">
            <a:avLst>
              <a:gd name="adj1" fmla="val 101304"/>
              <a:gd name="adj2" fmla="val -1645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TEXT LCD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3A7C2EB3-6E57-49DE-96BC-055030A7C108}"/>
              </a:ext>
            </a:extLst>
          </p:cNvPr>
          <p:cNvSpPr/>
          <p:nvPr/>
        </p:nvSpPr>
        <p:spPr>
          <a:xfrm>
            <a:off x="114388" y="2587976"/>
            <a:ext cx="1260648" cy="505309"/>
          </a:xfrm>
          <a:prstGeom prst="wedgeRectCallout">
            <a:avLst>
              <a:gd name="adj1" fmla="val 183508"/>
              <a:gd name="adj2" fmla="val 14339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TEMP/HUMI SENSOR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54CC84A0-0B48-4745-B422-D4D9B8E2F4D3}"/>
              </a:ext>
            </a:extLst>
          </p:cNvPr>
          <p:cNvSpPr/>
          <p:nvPr/>
        </p:nvSpPr>
        <p:spPr>
          <a:xfrm>
            <a:off x="7668344" y="3650733"/>
            <a:ext cx="1260648" cy="433301"/>
          </a:xfrm>
          <a:prstGeom prst="wedgeRectCallout">
            <a:avLst>
              <a:gd name="adj1" fmla="val -314257"/>
              <a:gd name="adj2" fmla="val -491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VR &amp; CDS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2185932C-EF4E-4631-8980-960CFBE6D5EB}"/>
              </a:ext>
            </a:extLst>
          </p:cNvPr>
          <p:cNvSpPr/>
          <p:nvPr/>
        </p:nvSpPr>
        <p:spPr>
          <a:xfrm>
            <a:off x="1475656" y="6126684"/>
            <a:ext cx="1728192" cy="505309"/>
          </a:xfrm>
          <a:prstGeom prst="wedgeRectCallout">
            <a:avLst>
              <a:gd name="adj1" fmla="val 55851"/>
              <a:gd name="adj2" fmla="val -33162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BUZZER &amp; PIEZO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C9FCAAA4-3CCA-4005-8AA4-67DB2AA065AD}"/>
              </a:ext>
            </a:extLst>
          </p:cNvPr>
          <p:cNvSpPr/>
          <p:nvPr/>
        </p:nvSpPr>
        <p:spPr>
          <a:xfrm>
            <a:off x="3413604" y="6126682"/>
            <a:ext cx="1744971" cy="505309"/>
          </a:xfrm>
          <a:prstGeom prst="wedgeRectCallout">
            <a:avLst>
              <a:gd name="adj1" fmla="val -5868"/>
              <a:gd name="adj2" fmla="val -1653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7-SEGMENT(FND)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4107E816-0CBD-49DB-BF9F-3199179D24F5}"/>
              </a:ext>
            </a:extLst>
          </p:cNvPr>
          <p:cNvSpPr/>
          <p:nvPr/>
        </p:nvSpPr>
        <p:spPr>
          <a:xfrm>
            <a:off x="5356871" y="6126682"/>
            <a:ext cx="1450052" cy="505309"/>
          </a:xfrm>
          <a:prstGeom prst="wedgeRectCallout">
            <a:avLst>
              <a:gd name="adj1" fmla="val -118023"/>
              <a:gd name="adj2" fmla="val -36027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OLED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F6335ACB-7D4C-4A7C-A2B5-A6A1C025A42B}"/>
              </a:ext>
            </a:extLst>
          </p:cNvPr>
          <p:cNvSpPr/>
          <p:nvPr/>
        </p:nvSpPr>
        <p:spPr>
          <a:xfrm>
            <a:off x="7668344" y="6126681"/>
            <a:ext cx="1269628" cy="505310"/>
          </a:xfrm>
          <a:prstGeom prst="wedgeRectCallout">
            <a:avLst>
              <a:gd name="adj1" fmla="val -150783"/>
              <a:gd name="adj2" fmla="val -1254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PUSH S/W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20B3CDA5-F721-4FDE-AEA8-89534582A403}"/>
              </a:ext>
            </a:extLst>
          </p:cNvPr>
          <p:cNvSpPr/>
          <p:nvPr/>
        </p:nvSpPr>
        <p:spPr>
          <a:xfrm>
            <a:off x="7668344" y="5277362"/>
            <a:ext cx="1306755" cy="505309"/>
          </a:xfrm>
          <a:prstGeom prst="wedgeRectCallout">
            <a:avLst>
              <a:gd name="adj1" fmla="val -134246"/>
              <a:gd name="adj2" fmla="val -8092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LED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5FF298BC-416B-4CD7-9E53-E1EE82477EC1}"/>
              </a:ext>
            </a:extLst>
          </p:cNvPr>
          <p:cNvSpPr/>
          <p:nvPr/>
        </p:nvSpPr>
        <p:spPr>
          <a:xfrm>
            <a:off x="7649780" y="4428044"/>
            <a:ext cx="1273873" cy="505309"/>
          </a:xfrm>
          <a:prstGeom prst="wedgeRectCallout">
            <a:avLst>
              <a:gd name="adj1" fmla="val -184962"/>
              <a:gd name="adj2" fmla="val -12729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S32K144EVB – Q100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979A45-69FD-476C-A992-B3508EC73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724" y="1018724"/>
            <a:ext cx="889354" cy="1395467"/>
          </a:xfrm>
          <a:prstGeom prst="rect">
            <a:avLst/>
          </a:prstGeom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2C49EAB9-8295-4C9A-8E91-179300AB0453}"/>
              </a:ext>
            </a:extLst>
          </p:cNvPr>
          <p:cNvSpPr/>
          <p:nvPr/>
        </p:nvSpPr>
        <p:spPr>
          <a:xfrm>
            <a:off x="7926209" y="403411"/>
            <a:ext cx="864096" cy="433301"/>
          </a:xfrm>
          <a:prstGeom prst="wedgeRectCallout">
            <a:avLst>
              <a:gd name="adj1" fmla="val 9483"/>
              <a:gd name="adj2" fmla="val 16362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KEYPAD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5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5"/>
            </a:pPr>
            <a:r>
              <a:rPr lang="ko-KR" altLang="en-US" sz="1662" dirty="0">
                <a:ea typeface="나눔스퀘어" panose="020B0600000101010101" pitchFamily="50" charset="-127"/>
              </a:rPr>
              <a:t>프로그래밍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980" y="1677037"/>
            <a:ext cx="8229600" cy="9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477" dirty="0">
                <a:cs typeface="Calibri" panose="020F0502020204030204" pitchFamily="34" charset="0"/>
              </a:rPr>
              <a:t>LPIT </a:t>
            </a:r>
            <a:r>
              <a:rPr lang="ko-KR" altLang="en-US" sz="1477" dirty="0">
                <a:cs typeface="Calibri" panose="020F0502020204030204" pitchFamily="34" charset="0"/>
              </a:rPr>
              <a:t>모듈에 인가될 </a:t>
            </a:r>
            <a:r>
              <a:rPr lang="en-US" altLang="ko-KR" sz="1477" dirty="0">
                <a:cs typeface="Calibri" panose="020F0502020204030204" pitchFamily="34" charset="0"/>
              </a:rPr>
              <a:t>SPLLDIV2_CLK</a:t>
            </a:r>
            <a:r>
              <a:rPr lang="ko-KR" altLang="en-US" sz="1477" dirty="0">
                <a:cs typeface="Calibri" panose="020F0502020204030204" pitchFamily="34" charset="0"/>
              </a:rPr>
              <a:t>를 생성하기 위해 </a:t>
            </a:r>
            <a:r>
              <a:rPr lang="en-US" altLang="ko-KR" sz="1477" dirty="0">
                <a:cs typeface="Calibri" panose="020F0502020204030204" pitchFamily="34" charset="0"/>
              </a:rPr>
              <a:t>SOSC_CLK</a:t>
            </a:r>
            <a:r>
              <a:rPr lang="ko-KR" altLang="en-US" sz="1477" dirty="0">
                <a:cs typeface="Calibri" panose="020F0502020204030204" pitchFamily="34" charset="0"/>
              </a:rPr>
              <a:t>를 먼저 생성한다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구체적인 클럭 생성 설정은 실습 내용을 벗어나기 때문에 함수를 그대로 구현하도록 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생성된 </a:t>
            </a:r>
            <a:r>
              <a:rPr lang="en-US" altLang="ko-KR" sz="1292" dirty="0">
                <a:cs typeface="Calibri" panose="020F0502020204030204" pitchFamily="34" charset="0"/>
              </a:rPr>
              <a:t>SOSC_CLK</a:t>
            </a:r>
            <a:r>
              <a:rPr lang="ko-KR" altLang="en-US" sz="1292" dirty="0">
                <a:cs typeface="Calibri" panose="020F0502020204030204" pitchFamily="34" charset="0"/>
              </a:rPr>
              <a:t>는 </a:t>
            </a:r>
            <a:r>
              <a:rPr lang="en-US" altLang="ko-KR" sz="1292" dirty="0">
                <a:cs typeface="Calibri" panose="020F0502020204030204" pitchFamily="34" charset="0"/>
              </a:rPr>
              <a:t>8MHz</a:t>
            </a:r>
            <a:r>
              <a:rPr lang="ko-KR" altLang="en-US" sz="1292" dirty="0">
                <a:cs typeface="Calibri" panose="020F0502020204030204" pitchFamily="34" charset="0"/>
              </a:rPr>
              <a:t>이다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4E8315-7AFA-44AF-B352-1A61A8789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2" y="2764311"/>
            <a:ext cx="5465350" cy="2525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75FF2E-E7BD-488F-8260-639DD213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972" y="2365497"/>
            <a:ext cx="3099862" cy="4160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ED7867-3BB2-4CF7-BA55-C08C89996989}"/>
              </a:ext>
            </a:extLst>
          </p:cNvPr>
          <p:cNvSpPr txBox="1"/>
          <p:nvPr/>
        </p:nvSpPr>
        <p:spPr>
          <a:xfrm>
            <a:off x="1973905" y="5392899"/>
            <a:ext cx="1728358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SOSC_CLK </a:t>
            </a:r>
            <a:r>
              <a:rPr lang="ko-KR" altLang="en-US" sz="1292" dirty="0">
                <a:latin typeface="+mn-ea"/>
              </a:rPr>
              <a:t>생성 함수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0BF4E-DCEE-4857-A76B-5C9267C2CEEB}"/>
              </a:ext>
            </a:extLst>
          </p:cNvPr>
          <p:cNvSpPr txBox="1"/>
          <p:nvPr/>
        </p:nvSpPr>
        <p:spPr>
          <a:xfrm>
            <a:off x="3053297" y="6043494"/>
            <a:ext cx="2677336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SOSC_CLK </a:t>
            </a:r>
            <a:r>
              <a:rPr lang="ko-KR" altLang="en-US" sz="1292" dirty="0">
                <a:latin typeface="+mn-ea"/>
              </a:rPr>
              <a:t>관련 메모리 맵</a:t>
            </a:r>
            <a:r>
              <a:rPr lang="en-US" altLang="ko-KR" sz="1292" dirty="0">
                <a:latin typeface="+mn-ea"/>
              </a:rPr>
              <a:t>/</a:t>
            </a:r>
            <a:r>
              <a:rPr lang="ko-KR" altLang="en-US" sz="1292" dirty="0">
                <a:latin typeface="+mn-ea"/>
              </a:rPr>
              <a:t>매크로</a:t>
            </a:r>
            <a:endParaRPr lang="en-US" altLang="ko-KR" sz="1292" dirty="0">
              <a:latin typeface="+mn-ea"/>
            </a:endParaRPr>
          </a:p>
          <a:p>
            <a:pPr algn="ctr" latinLnBrk="0"/>
            <a:r>
              <a:rPr lang="en-US" altLang="ko-KR" sz="1292" dirty="0">
                <a:latin typeface="+mn-ea"/>
              </a:rPr>
              <a:t>(</a:t>
            </a:r>
            <a:r>
              <a:rPr lang="ko-KR" altLang="en-US" sz="1292" dirty="0">
                <a:latin typeface="+mn-ea"/>
              </a:rPr>
              <a:t>참고</a:t>
            </a:r>
            <a:r>
              <a:rPr lang="en-US" altLang="ko-KR" sz="1292" dirty="0">
                <a:latin typeface="+mn-ea"/>
              </a:rPr>
              <a:t>)</a:t>
            </a:r>
            <a:endParaRPr lang="ko-KR" altLang="en-US" sz="1292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5375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5"/>
            </a:pPr>
            <a:r>
              <a:rPr lang="ko-KR" altLang="en-US" sz="1662" dirty="0">
                <a:ea typeface="나눔스퀘어" panose="020B0600000101010101" pitchFamily="50" charset="-127"/>
              </a:rPr>
              <a:t>프로그래밍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980" y="1677037"/>
            <a:ext cx="8229600" cy="9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+mj-lt"/>
              <a:buAutoNum type="arabicParenR" startAt="2"/>
            </a:pPr>
            <a:r>
              <a:rPr lang="en-US" altLang="ko-KR" sz="1477" dirty="0">
                <a:cs typeface="Calibri" panose="020F0502020204030204" pitchFamily="34" charset="0"/>
              </a:rPr>
              <a:t>SOSC_CLK</a:t>
            </a:r>
            <a:r>
              <a:rPr lang="ko-KR" altLang="en-US" sz="1477" dirty="0">
                <a:cs typeface="Calibri" panose="020F0502020204030204" pitchFamily="34" charset="0"/>
              </a:rPr>
              <a:t>를 바탕으로 </a:t>
            </a:r>
            <a:r>
              <a:rPr lang="en-US" altLang="ko-KR" sz="1477" dirty="0">
                <a:cs typeface="Calibri" panose="020F0502020204030204" pitchFamily="34" charset="0"/>
              </a:rPr>
              <a:t>SPLL_CLK</a:t>
            </a:r>
            <a:r>
              <a:rPr lang="ko-KR" altLang="en-US" sz="1477" dirty="0">
                <a:cs typeface="Calibri" panose="020F0502020204030204" pitchFamily="34" charset="0"/>
              </a:rPr>
              <a:t>를 생성하고 이를 분기하여 </a:t>
            </a:r>
            <a:r>
              <a:rPr lang="en-US" altLang="ko-KR" sz="1477" dirty="0">
                <a:cs typeface="Calibri" panose="020F0502020204030204" pitchFamily="34" charset="0"/>
              </a:rPr>
              <a:t>SPLLDIV2_CLK</a:t>
            </a:r>
            <a:r>
              <a:rPr lang="ko-KR" altLang="en-US" sz="1477" dirty="0">
                <a:cs typeface="Calibri" panose="020F0502020204030204" pitchFamily="34" charset="0"/>
              </a:rPr>
              <a:t>를 생성한다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구체적인 클럭 생성 설정은 실습 내용을 벗어나기 때문에 함수를 그대로 구현하도록 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생성된 </a:t>
            </a:r>
            <a:r>
              <a:rPr lang="en-US" altLang="ko-KR" sz="1292" dirty="0">
                <a:cs typeface="Calibri" panose="020F0502020204030204" pitchFamily="34" charset="0"/>
              </a:rPr>
              <a:t>SPLL_CLK</a:t>
            </a:r>
            <a:r>
              <a:rPr lang="ko-KR" altLang="en-US" sz="1292" dirty="0">
                <a:cs typeface="Calibri" panose="020F0502020204030204" pitchFamily="34" charset="0"/>
              </a:rPr>
              <a:t>는 </a:t>
            </a:r>
            <a:r>
              <a:rPr lang="en-US" altLang="ko-KR" sz="1292" dirty="0">
                <a:cs typeface="Calibri" panose="020F0502020204030204" pitchFamily="34" charset="0"/>
              </a:rPr>
              <a:t>160MHz</a:t>
            </a:r>
            <a:r>
              <a:rPr lang="ko-KR" altLang="en-US" sz="1292" dirty="0">
                <a:cs typeface="Calibri" panose="020F0502020204030204" pitchFamily="34" charset="0"/>
              </a:rPr>
              <a:t>이고</a:t>
            </a:r>
            <a:r>
              <a:rPr lang="en-US" altLang="ko-KR" sz="1292" dirty="0">
                <a:cs typeface="Calibri" panose="020F0502020204030204" pitchFamily="34" charset="0"/>
              </a:rPr>
              <a:t>, SPLLDIV2_CLK</a:t>
            </a:r>
            <a:r>
              <a:rPr lang="ko-KR" altLang="en-US" sz="1292" dirty="0">
                <a:cs typeface="Calibri" panose="020F0502020204030204" pitchFamily="34" charset="0"/>
              </a:rPr>
              <a:t>는 </a:t>
            </a:r>
            <a:r>
              <a:rPr lang="en-US" altLang="ko-KR" sz="1292" dirty="0">
                <a:cs typeface="Calibri" panose="020F0502020204030204" pitchFamily="34" charset="0"/>
              </a:rPr>
              <a:t>40MHz</a:t>
            </a:r>
            <a:r>
              <a:rPr lang="ko-KR" altLang="en-US" sz="1292" dirty="0">
                <a:cs typeface="Calibri" panose="020F0502020204030204" pitchFamily="34" charset="0"/>
              </a:rPr>
              <a:t>이다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ED7867-3BB2-4CF7-BA55-C08C89996989}"/>
              </a:ext>
            </a:extLst>
          </p:cNvPr>
          <p:cNvSpPr txBox="1"/>
          <p:nvPr/>
        </p:nvSpPr>
        <p:spPr>
          <a:xfrm>
            <a:off x="1640142" y="5489537"/>
            <a:ext cx="2784738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SPLL_CLK/SPLLDIV2_CLK </a:t>
            </a:r>
            <a:r>
              <a:rPr lang="ko-KR" altLang="en-US" sz="1292" dirty="0">
                <a:latin typeface="+mn-ea"/>
              </a:rPr>
              <a:t>생성 함수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0BF4E-DCEE-4857-A76B-5C9267C2CEEB}"/>
              </a:ext>
            </a:extLst>
          </p:cNvPr>
          <p:cNvSpPr txBox="1"/>
          <p:nvPr/>
        </p:nvSpPr>
        <p:spPr>
          <a:xfrm>
            <a:off x="3635078" y="5860444"/>
            <a:ext cx="2008884" cy="688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SPLL_CLK/SPLLDIV2_CLK</a:t>
            </a:r>
          </a:p>
          <a:p>
            <a:pPr algn="ctr" latinLnBrk="0"/>
            <a:r>
              <a:rPr lang="ko-KR" altLang="en-US" sz="1292" dirty="0">
                <a:latin typeface="+mn-ea"/>
              </a:rPr>
              <a:t>관련 메모리 맵</a:t>
            </a:r>
            <a:r>
              <a:rPr lang="en-US" altLang="ko-KR" sz="1292" dirty="0">
                <a:latin typeface="+mn-ea"/>
              </a:rPr>
              <a:t>/</a:t>
            </a:r>
            <a:r>
              <a:rPr lang="ko-KR" altLang="en-US" sz="1292" dirty="0">
                <a:latin typeface="+mn-ea"/>
              </a:rPr>
              <a:t>매크로</a:t>
            </a:r>
            <a:endParaRPr lang="en-US" altLang="ko-KR" sz="1292" dirty="0">
              <a:latin typeface="+mn-ea"/>
            </a:endParaRPr>
          </a:p>
          <a:p>
            <a:pPr algn="ctr" latinLnBrk="0"/>
            <a:r>
              <a:rPr lang="en-US" altLang="ko-KR" sz="1292" dirty="0">
                <a:latin typeface="+mn-ea"/>
              </a:rPr>
              <a:t>(</a:t>
            </a:r>
            <a:r>
              <a:rPr lang="ko-KR" altLang="en-US" sz="1292" dirty="0">
                <a:latin typeface="+mn-ea"/>
              </a:rPr>
              <a:t>참고</a:t>
            </a:r>
            <a:r>
              <a:rPr lang="en-US" altLang="ko-KR" sz="1292" dirty="0">
                <a:latin typeface="+mn-ea"/>
              </a:rPr>
              <a:t>)</a:t>
            </a:r>
            <a:endParaRPr lang="ko-KR" altLang="en-US" sz="1292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71B189-FF9E-4D49-BD55-97E4BB1C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66" y="2693882"/>
            <a:ext cx="5213538" cy="27291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02784D-FE51-445A-B9E9-BC321186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03" y="2672518"/>
            <a:ext cx="2795339" cy="3869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9646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5"/>
            </a:pPr>
            <a:r>
              <a:rPr lang="ko-KR" altLang="en-US" sz="1662" dirty="0">
                <a:ea typeface="나눔스퀘어" panose="020B0600000101010101" pitchFamily="50" charset="-127"/>
              </a:rPr>
              <a:t>프로그래밍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980" y="1677037"/>
            <a:ext cx="8229600" cy="9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sz="1477" dirty="0">
                <a:cs typeface="Calibri" panose="020F0502020204030204" pitchFamily="34" charset="0"/>
              </a:rPr>
              <a:t>시스템이 동작하기 위한 </a:t>
            </a:r>
            <a:r>
              <a:rPr lang="en-US" altLang="ko-KR" sz="1477" dirty="0">
                <a:cs typeface="Calibri" panose="020F0502020204030204" pitchFamily="34" charset="0"/>
              </a:rPr>
              <a:t>System Clock/Bus Clock/Flash Clock</a:t>
            </a:r>
            <a:r>
              <a:rPr lang="ko-KR" altLang="en-US" sz="1477" dirty="0">
                <a:cs typeface="Calibri" panose="020F0502020204030204" pitchFamily="34" charset="0"/>
              </a:rPr>
              <a:t>을 생성한다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구체적인 클럭 생성 설정은 실습 내용을 벗어나기 때문에 함수를 그대로 구현하도록 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생성된 </a:t>
            </a:r>
            <a:r>
              <a:rPr lang="en-US" altLang="ko-KR" sz="1292" dirty="0">
                <a:cs typeface="Calibri" panose="020F0502020204030204" pitchFamily="34" charset="0"/>
              </a:rPr>
              <a:t>System Clock</a:t>
            </a:r>
            <a:r>
              <a:rPr lang="ko-KR" altLang="en-US" sz="1292" dirty="0">
                <a:cs typeface="Calibri" panose="020F0502020204030204" pitchFamily="34" charset="0"/>
              </a:rPr>
              <a:t>은 </a:t>
            </a:r>
            <a:r>
              <a:rPr lang="en-US" altLang="ko-KR" sz="1292" dirty="0">
                <a:cs typeface="Calibri" panose="020F0502020204030204" pitchFamily="34" charset="0"/>
              </a:rPr>
              <a:t>80MHz</a:t>
            </a:r>
            <a:r>
              <a:rPr lang="ko-KR" altLang="en-US" sz="1292" dirty="0">
                <a:cs typeface="Calibri" panose="020F0502020204030204" pitchFamily="34" charset="0"/>
              </a:rPr>
              <a:t>이고</a:t>
            </a:r>
            <a:r>
              <a:rPr lang="en-US" altLang="ko-KR" sz="1292" dirty="0">
                <a:cs typeface="Calibri" panose="020F0502020204030204" pitchFamily="34" charset="0"/>
              </a:rPr>
              <a:t>, Bus Clock</a:t>
            </a:r>
            <a:r>
              <a:rPr lang="ko-KR" altLang="en-US" sz="1292" dirty="0">
                <a:cs typeface="Calibri" panose="020F0502020204030204" pitchFamily="34" charset="0"/>
              </a:rPr>
              <a:t>은 </a:t>
            </a:r>
            <a:r>
              <a:rPr lang="en-US" altLang="ko-KR" sz="1292" dirty="0">
                <a:cs typeface="Calibri" panose="020F0502020204030204" pitchFamily="34" charset="0"/>
              </a:rPr>
              <a:t>40MHz</a:t>
            </a:r>
            <a:r>
              <a:rPr lang="ko-KR" altLang="en-US" sz="1292" dirty="0">
                <a:cs typeface="Calibri" panose="020F0502020204030204" pitchFamily="34" charset="0"/>
              </a:rPr>
              <a:t>이고</a:t>
            </a:r>
            <a:r>
              <a:rPr lang="en-US" altLang="ko-KR" sz="1292" dirty="0">
                <a:cs typeface="Calibri" panose="020F0502020204030204" pitchFamily="34" charset="0"/>
              </a:rPr>
              <a:t>, Flash Clock</a:t>
            </a:r>
            <a:r>
              <a:rPr lang="ko-KR" altLang="en-US" sz="1292" dirty="0">
                <a:cs typeface="Calibri" panose="020F0502020204030204" pitchFamily="34" charset="0"/>
              </a:rPr>
              <a:t>은 </a:t>
            </a:r>
            <a:r>
              <a:rPr lang="en-US" altLang="ko-KR" sz="1292" dirty="0">
                <a:cs typeface="Calibri" panose="020F0502020204030204" pitchFamily="34" charset="0"/>
              </a:rPr>
              <a:t>26.67MHz</a:t>
            </a:r>
            <a:r>
              <a:rPr lang="ko-KR" altLang="en-US" sz="1292" dirty="0">
                <a:cs typeface="Calibri" panose="020F0502020204030204" pitchFamily="34" charset="0"/>
              </a:rPr>
              <a:t>이다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ED7867-3BB2-4CF7-BA55-C08C89996989}"/>
              </a:ext>
            </a:extLst>
          </p:cNvPr>
          <p:cNvSpPr txBox="1"/>
          <p:nvPr/>
        </p:nvSpPr>
        <p:spPr>
          <a:xfrm>
            <a:off x="804046" y="4936712"/>
            <a:ext cx="3659336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System Clock/Bus Clock/Flash Clock </a:t>
            </a:r>
            <a:r>
              <a:rPr lang="ko-KR" altLang="en-US" sz="1292" dirty="0">
                <a:latin typeface="+mn-ea"/>
              </a:rPr>
              <a:t>생성 함수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D0BF4E-DCEE-4857-A76B-5C9267C2CEEB}"/>
              </a:ext>
            </a:extLst>
          </p:cNvPr>
          <p:cNvSpPr txBox="1"/>
          <p:nvPr/>
        </p:nvSpPr>
        <p:spPr>
          <a:xfrm>
            <a:off x="2384367" y="5804727"/>
            <a:ext cx="2883482" cy="688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System Clock/Bus Clock/Flash Clock</a:t>
            </a:r>
          </a:p>
          <a:p>
            <a:pPr algn="ctr" latinLnBrk="0"/>
            <a:r>
              <a:rPr lang="ko-KR" altLang="en-US" sz="1292" dirty="0">
                <a:latin typeface="+mn-ea"/>
              </a:rPr>
              <a:t>관련 메모리 맵</a:t>
            </a:r>
            <a:r>
              <a:rPr lang="en-US" altLang="ko-KR" sz="1292" dirty="0">
                <a:latin typeface="+mn-ea"/>
              </a:rPr>
              <a:t>/</a:t>
            </a:r>
            <a:r>
              <a:rPr lang="ko-KR" altLang="en-US" sz="1292" dirty="0">
                <a:latin typeface="+mn-ea"/>
              </a:rPr>
              <a:t>매크로</a:t>
            </a:r>
            <a:endParaRPr lang="en-US" altLang="ko-KR" sz="1292" dirty="0">
              <a:latin typeface="+mn-ea"/>
            </a:endParaRPr>
          </a:p>
          <a:p>
            <a:pPr algn="ctr" latinLnBrk="0"/>
            <a:r>
              <a:rPr lang="en-US" altLang="ko-KR" sz="1292" dirty="0">
                <a:latin typeface="+mn-ea"/>
              </a:rPr>
              <a:t>(</a:t>
            </a:r>
            <a:r>
              <a:rPr lang="ko-KR" altLang="en-US" sz="1292" dirty="0">
                <a:latin typeface="+mn-ea"/>
              </a:rPr>
              <a:t>참고</a:t>
            </a:r>
            <a:r>
              <a:rPr lang="en-US" altLang="ko-KR" sz="1292" dirty="0">
                <a:latin typeface="+mn-ea"/>
              </a:rPr>
              <a:t>)</a:t>
            </a:r>
            <a:endParaRPr lang="ko-KR" altLang="en-US" sz="1292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F90AC1-6AB7-4510-BDA5-79129F61B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6" y="2759667"/>
            <a:ext cx="5052975" cy="2164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379E0F-56B1-40FB-A24D-0DEF76376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58" y="2672518"/>
            <a:ext cx="3765515" cy="38140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5317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5"/>
            </a:pPr>
            <a:r>
              <a:rPr lang="ko-KR" altLang="en-US" sz="1662" dirty="0">
                <a:ea typeface="나눔스퀘어" panose="020B0600000101010101" pitchFamily="50" charset="-127"/>
              </a:rPr>
              <a:t>프로그래밍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980" y="1677037"/>
            <a:ext cx="8229600" cy="389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+mj-lt"/>
              <a:buAutoNum type="arabicParenR" startAt="4"/>
            </a:pPr>
            <a:r>
              <a:rPr lang="en-US" altLang="ko-KR" sz="1477" dirty="0">
                <a:cs typeface="Calibri" panose="020F0502020204030204" pitchFamily="34" charset="0"/>
              </a:rPr>
              <a:t>Ch0-48, ch1-49</a:t>
            </a:r>
            <a:r>
              <a:rPr lang="ko-KR" altLang="en-US" sz="1477" dirty="0">
                <a:cs typeface="Calibri" panose="020F0502020204030204" pitchFamily="34" charset="0"/>
              </a:rPr>
              <a:t>번째 </a:t>
            </a:r>
            <a:r>
              <a:rPr lang="en-US" altLang="ko-KR" sz="1477" dirty="0">
                <a:cs typeface="Calibri" panose="020F0502020204030204" pitchFamily="34" charset="0"/>
              </a:rPr>
              <a:t>Interrupt</a:t>
            </a:r>
            <a:r>
              <a:rPr lang="ko-KR" altLang="en-US" sz="1477" dirty="0">
                <a:cs typeface="Calibri" panose="020F0502020204030204" pitchFamily="34" charset="0"/>
              </a:rPr>
              <a:t>인 </a:t>
            </a:r>
            <a:r>
              <a:rPr lang="en-US" altLang="ko-KR" sz="1477" dirty="0">
                <a:cs typeface="Calibri" panose="020F0502020204030204" pitchFamily="34" charset="0"/>
              </a:rPr>
              <a:t>LPIT0 Interrupt</a:t>
            </a:r>
            <a:r>
              <a:rPr lang="ko-KR" altLang="en-US" sz="1477" dirty="0">
                <a:cs typeface="Calibri" panose="020F0502020204030204" pitchFamily="34" charset="0"/>
              </a:rPr>
              <a:t>에 대한 </a:t>
            </a:r>
            <a:r>
              <a:rPr lang="en-US" altLang="ko-KR" sz="1477" dirty="0">
                <a:cs typeface="Calibri" panose="020F0502020204030204" pitchFamily="34" charset="0"/>
              </a:rPr>
              <a:t>NVIC </a:t>
            </a:r>
            <a:r>
              <a:rPr lang="ko-KR" altLang="en-US" sz="1477" dirty="0">
                <a:cs typeface="Calibri" panose="020F0502020204030204" pitchFamily="34" charset="0"/>
              </a:rPr>
              <a:t>설정을 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  <a:endParaRPr lang="ko-KR" altLang="en-US" sz="1477" dirty="0"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1EEF9-4687-4123-8940-86E6752184D2}"/>
              </a:ext>
            </a:extLst>
          </p:cNvPr>
          <p:cNvSpPr txBox="1"/>
          <p:nvPr/>
        </p:nvSpPr>
        <p:spPr>
          <a:xfrm>
            <a:off x="3900184" y="3248104"/>
            <a:ext cx="1343638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292" dirty="0">
                <a:latin typeface="+mn-ea"/>
              </a:rPr>
              <a:t>NVIC </a:t>
            </a:r>
            <a:r>
              <a:rPr lang="ko-KR" altLang="en-US" sz="1292" dirty="0">
                <a:latin typeface="+mn-ea"/>
              </a:rPr>
              <a:t>설정 함수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8417FA-04FF-42FD-824A-5FED7E964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81949"/>
            <a:ext cx="7949133" cy="140017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1DE4E3-D9B2-43D9-987F-4592E2B6C28F}"/>
              </a:ext>
            </a:extLst>
          </p:cNvPr>
          <p:cNvGrpSpPr/>
          <p:nvPr/>
        </p:nvGrpSpPr>
        <p:grpSpPr>
          <a:xfrm>
            <a:off x="227008" y="3559908"/>
            <a:ext cx="8771572" cy="1417472"/>
            <a:chOff x="251520" y="3152610"/>
            <a:chExt cx="8771572" cy="191393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F1F2328-1E53-4141-B99B-030D27666043}"/>
                </a:ext>
              </a:extLst>
            </p:cNvPr>
            <p:cNvGrpSpPr/>
            <p:nvPr/>
          </p:nvGrpSpPr>
          <p:grpSpPr>
            <a:xfrm>
              <a:off x="251520" y="3152610"/>
              <a:ext cx="8771572" cy="1913939"/>
              <a:chOff x="186214" y="4365104"/>
              <a:chExt cx="8771572" cy="1913939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033B02BA-C573-402B-91AB-6B4DBADFA816}"/>
                  </a:ext>
                </a:extLst>
              </p:cNvPr>
              <p:cNvGrpSpPr/>
              <p:nvPr/>
            </p:nvGrpSpPr>
            <p:grpSpPr>
              <a:xfrm>
                <a:off x="186214" y="4365104"/>
                <a:ext cx="8771572" cy="1491162"/>
                <a:chOff x="457200" y="4365104"/>
                <a:chExt cx="10854673" cy="2347277"/>
              </a:xfrm>
            </p:grpSpPr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59472244-738F-41F1-A231-ADF5061DD57D}"/>
                    </a:ext>
                  </a:extLst>
                </p:cNvPr>
                <p:cNvGrpSpPr/>
                <p:nvPr/>
              </p:nvGrpSpPr>
              <p:grpSpPr>
                <a:xfrm>
                  <a:off x="457200" y="4365104"/>
                  <a:ext cx="10854673" cy="2347277"/>
                  <a:chOff x="-2996896" y="3265938"/>
                  <a:chExt cx="14762281" cy="1686214"/>
                </a:xfrm>
              </p:grpSpPr>
              <p:pic>
                <p:nvPicPr>
                  <p:cNvPr id="23" name="그림 22">
                    <a:extLst>
                      <a:ext uri="{FF2B5EF4-FFF2-40B4-BE49-F238E27FC236}">
                        <a16:creationId xmlns:a16="http://schemas.microsoft.com/office/drawing/2014/main" id="{B4C9BDFD-75C4-439F-8DD1-D219E0ECD4F6}"/>
                      </a:ext>
                    </a:extLst>
                  </p:cNvPr>
                  <p:cNvPicPr>
                    <a:picLocks noChangeAspect="1" noChangeArrowheads="1"/>
                    <a:extLst>
                      <a:ext uri="{84589F7E-364E-4C9E-8A38-B11213B215E9}">
                        <a14:cameraTool xmlns:a14="http://schemas.microsoft.com/office/drawing/2010/main" cellRange="$B$2:$Q$2"/>
                      </a:ext>
                    </a:extLst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-2988840" y="3265938"/>
                    <a:ext cx="14754225" cy="847725"/>
                  </a:xfrm>
                  <a:prstGeom prst="rect">
                    <a:avLst/>
                  </a:prstGeom>
                  <a:solidFill>
                    <a:srgbClr xmlns:mc="http://schemas.openxmlformats.org/markup-compatibility/2006" xmlns:a14="http://schemas.microsoft.com/office/drawing/2010/main" val="FFFFFF" mc:Ignorable="a14" a14:legacySpreadsheetColorIndex="9"/>
                  </a:solidFill>
                  <a:ln w="9525">
                    <a:solidFill>
                      <a:srgbClr xmlns:mc="http://schemas.openxmlformats.org/markup-compatibility/2006" xmlns:a14="http://schemas.microsoft.com/office/drawing/2010/main" val="000000" mc:Ignorable="a14" a14:legacySpreadsheetColorIndex="64"/>
                    </a:solidFill>
                    <a:miter lim="800000"/>
                    <a:headEnd/>
                    <a:tailEnd/>
                  </a:ln>
                </p:spPr>
              </p:pic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891B5649-3DFB-4929-9016-223401AEAFCC}"/>
                      </a:ext>
                    </a:extLst>
                  </p:cNvPr>
                  <p:cNvPicPr>
                    <a:picLocks noChangeAspect="1" noChangeArrowheads="1"/>
                    <a:extLst>
                      <a:ext uri="{84589F7E-364E-4C9E-8A38-B11213B215E9}">
                        <a14:cameraTool xmlns:a14="http://schemas.microsoft.com/office/drawing/2010/main" cellRange="$B$80:$Q$83"/>
                      </a:ext>
                    </a:extLst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 bwMode="auto">
                  <a:xfrm>
                    <a:off x="-2996896" y="4104427"/>
                    <a:ext cx="14754225" cy="847725"/>
                  </a:xfrm>
                  <a:prstGeom prst="rect">
                    <a:avLst/>
                  </a:prstGeom>
                  <a:solidFill>
                    <a:srgbClr xmlns:mc="http://schemas.openxmlformats.org/markup-compatibility/2006" xmlns:a14="http://schemas.microsoft.com/office/drawing/2010/main" val="FFFFFF" mc:Ignorable="a14" a14:legacySpreadsheetColorIndex="9"/>
                  </a:solidFill>
                  <a:ln w="9525">
                    <a:solidFill>
                      <a:srgbClr xmlns:mc="http://schemas.openxmlformats.org/markup-compatibility/2006" xmlns:a14="http://schemas.microsoft.com/office/drawing/2010/main" val="000000" mc:Ignorable="a14" a14:legacySpreadsheetColorIndex="64"/>
                    </a:solidFill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077B853-7DE1-45F5-9CE1-1E4BE95E9235}"/>
                    </a:ext>
                  </a:extLst>
                </p:cNvPr>
                <p:cNvSpPr/>
                <p:nvPr/>
              </p:nvSpPr>
              <p:spPr>
                <a:xfrm>
                  <a:off x="469206" y="5532314"/>
                  <a:ext cx="10796475" cy="621912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62" dirty="0">
                    <a:solidFill>
                      <a:schemeClr val="tx1"/>
                    </a:solidFill>
                    <a:latin typeface="Titillium Web" panose="00000500000000000000" pitchFamily="2" charset="0"/>
                  </a:endParaRPr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20608E-F9C3-46E0-9E23-EFCB6F61BED2}"/>
                  </a:ext>
                </a:extLst>
              </p:cNvPr>
              <p:cNvSpPr txBox="1"/>
              <p:nvPr/>
            </p:nvSpPr>
            <p:spPr>
              <a:xfrm>
                <a:off x="1979712" y="5909711"/>
                <a:ext cx="6275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참조</a:t>
                </a:r>
                <a:r>
                  <a:rPr lang="en-US" altLang="ko-KR" dirty="0"/>
                  <a:t>: S32k1xx_DMA_interrupt_mapping.xlsx</a:t>
                </a:r>
                <a:endParaRPr lang="ko-KR" altLang="en-US" dirty="0"/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C3B9697-7979-41D0-98CA-B39971589451}"/>
                </a:ext>
              </a:extLst>
            </p:cNvPr>
            <p:cNvSpPr/>
            <p:nvPr/>
          </p:nvSpPr>
          <p:spPr>
            <a:xfrm>
              <a:off x="1619672" y="3894107"/>
              <a:ext cx="392806" cy="749665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D47AE15-601B-4D59-9652-6B88658BFA7F}"/>
              </a:ext>
            </a:extLst>
          </p:cNvPr>
          <p:cNvGrpSpPr/>
          <p:nvPr/>
        </p:nvGrpSpPr>
        <p:grpSpPr>
          <a:xfrm>
            <a:off x="292396" y="5183187"/>
            <a:ext cx="8665096" cy="1400175"/>
            <a:chOff x="333484" y="3697634"/>
            <a:chExt cx="8665096" cy="103697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A3FB8D-4C72-4802-9A10-D23F22573E02}"/>
                </a:ext>
              </a:extLst>
            </p:cNvPr>
            <p:cNvGrpSpPr/>
            <p:nvPr/>
          </p:nvGrpSpPr>
          <p:grpSpPr>
            <a:xfrm>
              <a:off x="397505" y="3697634"/>
              <a:ext cx="8601075" cy="1036976"/>
              <a:chOff x="300731" y="3607441"/>
              <a:chExt cx="8601075" cy="191908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DFA232CD-1FF3-4973-B56C-E3F1B94BE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731" y="3607441"/>
                <a:ext cx="8601075" cy="140017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113EAA-F53D-4111-812D-ED41B663F64D}"/>
                  </a:ext>
                </a:extLst>
              </p:cNvPr>
              <p:cNvSpPr txBox="1"/>
              <p:nvPr/>
            </p:nvSpPr>
            <p:spPr>
              <a:xfrm>
                <a:off x="300731" y="5157192"/>
                <a:ext cx="7871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참조</a:t>
                </a:r>
                <a:r>
                  <a:rPr lang="en-US" altLang="ko-KR" dirty="0"/>
                  <a:t>: S32K144.h -&gt; /* Device specific interrupts */</a:t>
                </a:r>
                <a:endParaRPr lang="ko-KR" altLang="en-US" dirty="0"/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DB4D6D6-BB05-49A6-82BA-9995CDB7BBF8}"/>
                </a:ext>
              </a:extLst>
            </p:cNvPr>
            <p:cNvSpPr/>
            <p:nvPr/>
          </p:nvSpPr>
          <p:spPr>
            <a:xfrm>
              <a:off x="333484" y="3897508"/>
              <a:ext cx="8601075" cy="207043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097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5"/>
            </a:pPr>
            <a:r>
              <a:rPr lang="ko-KR" altLang="en-US" sz="1662" dirty="0">
                <a:ea typeface="나눔스퀘어" panose="020B0600000101010101" pitchFamily="50" charset="-127"/>
              </a:rPr>
              <a:t>프로그래밍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8980" y="1677037"/>
                <a:ext cx="8229600" cy="2576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6531" indent="-316531" latinLnBrk="0">
                  <a:lnSpc>
                    <a:spcPct val="150000"/>
                  </a:lnSpc>
                  <a:buFont typeface="+mj-lt"/>
                  <a:buAutoNum type="arabicParenR" startAt="5"/>
                </a:pPr>
                <a:r>
                  <a:rPr lang="en-US" altLang="ko-KR" sz="1477" dirty="0">
                    <a:cs typeface="Calibri" panose="020F0502020204030204" pitchFamily="34" charset="0"/>
                  </a:rPr>
                  <a:t>LPIT0 ch0, ch1 Interrupt</a:t>
                </a:r>
                <a:r>
                  <a:rPr lang="ko-KR" altLang="en-US" sz="1477" dirty="0">
                    <a:cs typeface="Calibri" panose="020F0502020204030204" pitchFamily="34" charset="0"/>
                  </a:rPr>
                  <a:t>를 사용하기 위한 설정을 한다</a:t>
                </a:r>
                <a:r>
                  <a:rPr lang="en-US" altLang="ko-KR" sz="1477" dirty="0">
                    <a:cs typeface="Calibri" panose="020F0502020204030204" pitchFamily="34" charset="0"/>
                  </a:rPr>
                  <a:t>.</a:t>
                </a:r>
              </a:p>
              <a:p>
                <a:pPr marL="738572" lvl="1" indent="-316531" latinLnBrk="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108" dirty="0">
                    <a:cs typeface="Calibri" panose="020F0502020204030204" pitchFamily="34" charset="0"/>
                  </a:rPr>
                  <a:t>PCC_LPIT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 레지스터를 통해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Source Clock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을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SPLLDIV2_CLK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로 설정하고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, Clock enable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을 한다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.</a:t>
                </a:r>
              </a:p>
              <a:p>
                <a:pPr marL="738572" lvl="1" indent="-316531" latinLnBrk="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108" dirty="0">
                    <a:cs typeface="Calibri" panose="020F0502020204030204" pitchFamily="34" charset="0"/>
                  </a:rPr>
                  <a:t>MCR 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레지스터를 통해 모듈의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Clock enable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을 한다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.</a:t>
                </a:r>
              </a:p>
              <a:p>
                <a:pPr marL="738572" lvl="1" indent="-316531" latinLnBrk="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108" dirty="0">
                    <a:cs typeface="Calibri" panose="020F0502020204030204" pitchFamily="34" charset="0"/>
                  </a:rPr>
                  <a:t>MIER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 레지스터를 통해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ch0,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ch1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에 대한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Interrupt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를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Enable 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한다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.</a:t>
                </a:r>
              </a:p>
              <a:p>
                <a:pPr marL="738572" lvl="1" indent="-316531" latinLnBrk="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108" dirty="0">
                    <a:cs typeface="Calibri" panose="020F0502020204030204" pitchFamily="34" charset="0"/>
                  </a:rPr>
                  <a:t>Ch0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의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TVAL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은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1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초마다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Interrupt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가 발생하도록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TVAL 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레지스터를 설정한다 </a:t>
                </a:r>
                <a14:m>
                  <m:oMath xmlns:m="http://schemas.openxmlformats.org/officeDocument/2006/math">
                    <m:r>
                      <a:rPr lang="en-US" altLang="ko-KR" sz="1108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>
                      <m:fPr>
                        <m:ctrlP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𝑇𝑉𝐴𝐿</m:t>
                        </m:r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𝑉𝑎𝑙𝑢𝑒</m:t>
                        </m:r>
                      </m:num>
                      <m:den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𝑆𝑃𝐿𝐿𝐷𝐼𝑉</m:t>
                        </m:r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  <m:r>
                          <m:rPr>
                            <m:lit/>
                          </m:rP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𝐶𝐿𝐾</m:t>
                        </m:r>
                      </m:den>
                    </m:f>
                    <m:r>
                      <a:rPr lang="en-US" altLang="ko-KR" sz="1108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40</m:t>
                        </m:r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num>
                      <m:den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40</m:t>
                        </m:r>
                        <m:r>
                          <a:rPr lang="en-US" altLang="ko-KR" sz="1108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den>
                    </m:f>
                    <m:r>
                      <a:rPr lang="en-US" altLang="ko-KR" sz="1108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  <m:r>
                      <a:rPr lang="en-US" altLang="ko-KR" sz="1108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altLang="ko-KR" sz="1108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ko-KR" sz="1108" dirty="0">
                    <a:cs typeface="Calibri" panose="020F0502020204030204" pitchFamily="34" charset="0"/>
                  </a:rPr>
                  <a:t>.</a:t>
                </a:r>
                <a:br>
                  <a:rPr lang="en-US" altLang="ko-KR" sz="1108" dirty="0">
                    <a:cs typeface="Calibri" panose="020F0502020204030204" pitchFamily="34" charset="0"/>
                  </a:rPr>
                </a:br>
                <a:r>
                  <a:rPr lang="en-US" altLang="ko-KR" sz="1108" dirty="0">
                    <a:cs typeface="Calibri" panose="020F0502020204030204" pitchFamily="34" charset="0"/>
                  </a:rPr>
                  <a:t>Delay 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함수에 적용되는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CH1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의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TVAL 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레지스터는 </a:t>
                </a:r>
                <a:r>
                  <a:rPr lang="en-US" altLang="ko-KR" sz="1108" dirty="0" err="1">
                    <a:cs typeface="Calibri" panose="020F0502020204030204" pitchFamily="34" charset="0"/>
                  </a:rPr>
                  <a:t>Dtime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 </a:t>
                </a:r>
                <a:r>
                  <a:rPr lang="ko-KR" altLang="en-US" sz="1108" dirty="0" err="1">
                    <a:cs typeface="Calibri" panose="020F0502020204030204" pitchFamily="34" charset="0"/>
                  </a:rPr>
                  <a:t>변수값에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 의해 정의한다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.</a:t>
                </a:r>
              </a:p>
              <a:p>
                <a:pPr marL="738572" lvl="1" indent="-316531" latinLnBrk="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108" dirty="0" err="1">
                    <a:cs typeface="Calibri" panose="020F0502020204030204" pitchFamily="34" charset="0"/>
                  </a:rPr>
                  <a:t>TCTRLn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 레지스터를 통해 모드를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32-bit periodic counter 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모드로 설정하고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, LPIT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를 </a:t>
                </a:r>
                <a:r>
                  <a:rPr lang="ko-KR" altLang="en-US" sz="1108" dirty="0" err="1">
                    <a:cs typeface="Calibri" panose="020F0502020204030204" pitchFamily="34" charset="0"/>
                  </a:rPr>
                  <a:t>동작시킨다</a:t>
                </a:r>
                <a:br>
                  <a:rPr lang="en-US" altLang="ko-KR" sz="1108" dirty="0">
                    <a:cs typeface="Calibri" panose="020F0502020204030204" pitchFamily="34" charset="0"/>
                  </a:rPr>
                </a:br>
                <a:r>
                  <a:rPr lang="en-US" altLang="ko-KR" sz="1108" dirty="0">
                    <a:cs typeface="Calibri" panose="020F0502020204030204" pitchFamily="34" charset="0"/>
                  </a:rPr>
                  <a:t>(</a:t>
                </a:r>
                <a:r>
                  <a:rPr lang="en-US" altLang="ko-KR" sz="1108" dirty="0" err="1">
                    <a:cs typeface="Calibri" panose="020F0502020204030204" pitchFamily="34" charset="0"/>
                  </a:rPr>
                  <a:t>TCTRLn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 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레지스터의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Reset value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가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0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이기 때문에 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MODE/TSOT/TSOI/TROT/TRG_SRC/TRG_SEL</a:t>
                </a:r>
                <a:r>
                  <a:rPr lang="ko-KR" altLang="en-US" sz="1108" dirty="0">
                    <a:cs typeface="Calibri" panose="020F0502020204030204" pitchFamily="34" charset="0"/>
                  </a:rPr>
                  <a:t>은 따로 설정하지 않는다</a:t>
                </a:r>
                <a:r>
                  <a:rPr lang="en-US" altLang="ko-KR" sz="1108" dirty="0">
                    <a:cs typeface="Calibri" panose="020F0502020204030204" pitchFamily="34" charset="0"/>
                  </a:rPr>
                  <a:t>).</a:t>
                </a:r>
                <a:endParaRPr lang="ko-KR" altLang="en-US" sz="1108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80" y="1677037"/>
                <a:ext cx="8229600" cy="2576667"/>
              </a:xfrm>
              <a:prstGeom prst="rect">
                <a:avLst/>
              </a:prstGeom>
              <a:blipFill>
                <a:blip r:embed="rId2"/>
                <a:stretch>
                  <a:fillRect l="-444" b="-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A019E7-B4F0-48FF-8FA8-45E2BCA544F4}"/>
              </a:ext>
            </a:extLst>
          </p:cNvPr>
          <p:cNvGrpSpPr/>
          <p:nvPr/>
        </p:nvGrpSpPr>
        <p:grpSpPr>
          <a:xfrm>
            <a:off x="2447612" y="4169723"/>
            <a:ext cx="5101959" cy="2741310"/>
            <a:chOff x="2447612" y="4169723"/>
            <a:chExt cx="5101959" cy="27413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2C086E-85C6-4BB2-BA53-7C3BB5C2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224" y="4180968"/>
              <a:ext cx="4353347" cy="2730065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447612" y="4169723"/>
              <a:ext cx="169830" cy="167961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92" b="1" dirty="0">
                  <a:solidFill>
                    <a:schemeClr val="tx1"/>
                  </a:solidFill>
                  <a:latin typeface="Titillium Web" panose="00000500000000000000" pitchFamily="2" charset="0"/>
                </a:rPr>
                <a:t>1</a:t>
              </a:r>
              <a:endParaRPr lang="ko-KR" altLang="en-US" sz="1292" b="1" dirty="0">
                <a:solidFill>
                  <a:schemeClr val="tx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2466097" y="4429122"/>
              <a:ext cx="169830" cy="167961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92" b="1" dirty="0">
                  <a:solidFill>
                    <a:schemeClr val="tx1"/>
                  </a:solidFill>
                  <a:latin typeface="Titillium Web" panose="00000500000000000000" pitchFamily="2" charset="0"/>
                </a:rPr>
                <a:t>2</a:t>
              </a:r>
              <a:endParaRPr lang="ko-KR" altLang="en-US" sz="1292" b="1" dirty="0">
                <a:solidFill>
                  <a:schemeClr val="tx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2469909" y="4698832"/>
              <a:ext cx="169830" cy="167961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92" b="1" dirty="0">
                  <a:solidFill>
                    <a:schemeClr val="tx1"/>
                  </a:solidFill>
                  <a:latin typeface="Titillium Web" panose="00000500000000000000" pitchFamily="2" charset="0"/>
                </a:rPr>
                <a:t>3</a:t>
              </a:r>
              <a:endParaRPr lang="ko-KR" altLang="en-US" sz="1292" b="1" dirty="0">
                <a:solidFill>
                  <a:schemeClr val="tx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2484204" y="4894288"/>
              <a:ext cx="169830" cy="167961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92" b="1" dirty="0">
                  <a:solidFill>
                    <a:schemeClr val="tx1"/>
                  </a:solidFill>
                  <a:latin typeface="Titillium Web" panose="00000500000000000000" pitchFamily="2" charset="0"/>
                </a:rPr>
                <a:t>4</a:t>
              </a:r>
              <a:endParaRPr lang="ko-KR" altLang="en-US" sz="1292" b="1" dirty="0">
                <a:solidFill>
                  <a:schemeClr val="tx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485006" y="5076602"/>
              <a:ext cx="169830" cy="167961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92" b="1" dirty="0">
                  <a:solidFill>
                    <a:schemeClr val="tx1"/>
                  </a:solidFill>
                  <a:latin typeface="Titillium Web" panose="00000500000000000000" pitchFamily="2" charset="0"/>
                </a:rPr>
                <a:t>5</a:t>
              </a:r>
              <a:endParaRPr lang="ko-KR" altLang="en-US" sz="1292" b="1" dirty="0">
                <a:solidFill>
                  <a:schemeClr val="tx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CFC92F2-170C-42AD-BED8-BD3E4BBC56FE}"/>
                </a:ext>
              </a:extLst>
            </p:cNvPr>
            <p:cNvSpPr/>
            <p:nvPr/>
          </p:nvSpPr>
          <p:spPr>
            <a:xfrm>
              <a:off x="2483768" y="5768636"/>
              <a:ext cx="169830" cy="167961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92" b="1" dirty="0">
                  <a:solidFill>
                    <a:schemeClr val="tx1"/>
                  </a:solidFill>
                  <a:latin typeface="Titillium Web" panose="00000500000000000000" pitchFamily="2" charset="0"/>
                </a:rPr>
                <a:t>4</a:t>
              </a:r>
              <a:endParaRPr lang="ko-KR" altLang="en-US" sz="1292" b="1" dirty="0">
                <a:solidFill>
                  <a:schemeClr val="tx1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639CA10-C43E-40DB-86D6-B62D3D194D8F}"/>
                </a:ext>
              </a:extLst>
            </p:cNvPr>
            <p:cNvSpPr/>
            <p:nvPr/>
          </p:nvSpPr>
          <p:spPr>
            <a:xfrm>
              <a:off x="2484570" y="5950950"/>
              <a:ext cx="169830" cy="167961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92" b="1" dirty="0">
                  <a:solidFill>
                    <a:schemeClr val="tx1"/>
                  </a:solidFill>
                  <a:latin typeface="Titillium Web" panose="00000500000000000000" pitchFamily="2" charset="0"/>
                </a:rPr>
                <a:t>5</a:t>
              </a:r>
              <a:endParaRPr lang="ko-KR" altLang="en-US" sz="1292" b="1" dirty="0">
                <a:solidFill>
                  <a:schemeClr val="tx1"/>
                </a:solidFill>
                <a:latin typeface="Titillium Web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80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83C0AE-C876-4A4D-8AEE-6584DEB2CB13}"/>
              </a:ext>
            </a:extLst>
          </p:cNvPr>
          <p:cNvSpPr txBox="1"/>
          <p:nvPr/>
        </p:nvSpPr>
        <p:spPr>
          <a:xfrm>
            <a:off x="6675" y="1253073"/>
            <a:ext cx="89578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Consolas" panose="020B0609020204030204" pitchFamily="49" charset="0"/>
              </a:rPr>
              <a:t>void</a:t>
            </a:r>
            <a:r>
              <a:rPr lang="ko-KR" altLang="en-US" sz="1200" dirty="0">
                <a:latin typeface="Consolas" panose="020B0609020204030204" pitchFamily="49" charset="0"/>
              </a:rPr>
              <a:t> LPIT0_init (uint32_t </a:t>
            </a:r>
            <a:r>
              <a:rPr lang="ko-KR" altLang="en-US" sz="1200" dirty="0" err="1">
                <a:latin typeface="Consolas" panose="020B0609020204030204" pitchFamily="49" charset="0"/>
              </a:rPr>
              <a:t>Dtime</a:t>
            </a:r>
            <a:r>
              <a:rPr lang="ko-KR" altLang="en-US" sz="1200" dirty="0">
                <a:latin typeface="Consolas" panose="020B0609020204030204" pitchFamily="49" charset="0"/>
              </a:rPr>
              <a:t>)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{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    PCC-&gt;</a:t>
            </a:r>
            <a:r>
              <a:rPr lang="ko-KR" altLang="en-US" sz="1200" dirty="0" err="1">
                <a:latin typeface="Consolas" panose="020B0609020204030204" pitchFamily="49" charset="0"/>
              </a:rPr>
              <a:t>PCCn</a:t>
            </a:r>
            <a:r>
              <a:rPr lang="ko-KR" altLang="en-US" sz="1200" dirty="0">
                <a:latin typeface="Consolas" panose="020B0609020204030204" pitchFamily="49" charset="0"/>
              </a:rPr>
              <a:t>[PCC_LPIT_INDEX] = </a:t>
            </a:r>
            <a:r>
              <a:rPr lang="ko-KR" altLang="en-US" sz="1200" dirty="0" err="1">
                <a:latin typeface="Consolas" panose="020B0609020204030204" pitchFamily="49" charset="0"/>
              </a:rPr>
              <a:t>PCC_PCCn_PCS</a:t>
            </a:r>
            <a:r>
              <a:rPr lang="ko-KR" altLang="en-US" sz="1200" dirty="0">
                <a:latin typeface="Consolas" panose="020B0609020204030204" pitchFamily="49" charset="0"/>
              </a:rPr>
              <a:t>(6);    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Clock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Src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= 6 (SPLL2_DIV2_CLK)*/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    PCC-&gt;</a:t>
            </a:r>
            <a:r>
              <a:rPr lang="ko-KR" altLang="en-US" sz="1200" dirty="0" err="1">
                <a:latin typeface="Consolas" panose="020B0609020204030204" pitchFamily="49" charset="0"/>
              </a:rPr>
              <a:t>PCCn</a:t>
            </a:r>
            <a:r>
              <a:rPr lang="ko-KR" altLang="en-US" sz="1200" dirty="0">
                <a:latin typeface="Consolas" panose="020B0609020204030204" pitchFamily="49" charset="0"/>
              </a:rPr>
              <a:t>[PCC_LPIT_INDEX] |= </a:t>
            </a:r>
            <a:r>
              <a:rPr lang="ko-KR" altLang="en-US" sz="1200" dirty="0" err="1">
                <a:latin typeface="Consolas" panose="020B0609020204030204" pitchFamily="49" charset="0"/>
              </a:rPr>
              <a:t>PCC_PCCn_CGC_MASK</a:t>
            </a:r>
            <a:r>
              <a:rPr lang="ko-KR" altLang="en-US" sz="1200" dirty="0">
                <a:latin typeface="Consolas" panose="020B0609020204030204" pitchFamily="49" charset="0"/>
              </a:rPr>
              <a:t>; 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Enable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clk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to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LPIT0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regs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    LPIT0-&gt;MCR = 0x00000001;  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/* DBG_EN-0: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stop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Debug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mode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                             /* DOZE_EN=0: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are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stopped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DOZE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mode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                             /* SW_RST=0: SW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reset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does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not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reset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regs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                             /* M_CEN=1: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enable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module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clk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(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allows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writing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other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LPIT0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regs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) */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    LPIT0-&gt;MIER = 0x03; 	 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/* TIE0=1: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Interrupt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Enabled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fot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0,1 */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ko-KR" altLang="en-US" sz="1200" dirty="0">
                <a:latin typeface="Consolas" panose="020B0609020204030204" pitchFamily="49" charset="0"/>
              </a:rPr>
              <a:t>    LPIT0-&gt;TMR[0].TVAL = 40000000;      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0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Timeout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period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: 40M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clocks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    LPIT0-&gt;TMR[0].TCTRL = 0x00000001;	 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/* T_EN=1: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channel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enabled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CHAIN=0: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channel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chaining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disabled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MODE=0: 32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periodic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counter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mode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TSOT=0: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decrements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immediately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based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restart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TSOI=0: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does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not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stop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after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timeout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TROT=0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will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not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reload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trigger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TRG_SRC=0: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External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trigger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soruce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TRG_SEL=0: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0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trigger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source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selected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*/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ko-KR" altLang="en-US" sz="1200" dirty="0">
                <a:latin typeface="Consolas" panose="020B0609020204030204" pitchFamily="49" charset="0"/>
              </a:rPr>
              <a:t>   </a:t>
            </a:r>
            <a:r>
              <a:rPr lang="en-US" altLang="ko-KR" sz="1200" dirty="0"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latin typeface="Consolas" panose="020B0609020204030204" pitchFamily="49" charset="0"/>
              </a:rPr>
              <a:t>LPIT0-&gt;TMR[1].TVAL = </a:t>
            </a:r>
            <a:r>
              <a:rPr lang="ko-KR" altLang="en-US" sz="1200" dirty="0" err="1">
                <a:latin typeface="Consolas" panose="020B0609020204030204" pitchFamily="49" charset="0"/>
              </a:rPr>
              <a:t>Dtime</a:t>
            </a:r>
            <a:r>
              <a:rPr lang="ko-KR" altLang="en-US" sz="1200" dirty="0">
                <a:latin typeface="Consolas" panose="020B0609020204030204" pitchFamily="49" charset="0"/>
              </a:rPr>
              <a:t>* 40000;      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1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Timeout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period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: 40M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clocks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    LPIT0-&gt;TMR[1].TCTRL = 0x00000001;	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/* T_EN=</a:t>
            </a: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channel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enabled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CHAIN=0: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channel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chaining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disabled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MODE=0: 32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periodic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counter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mode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TSOT=0: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decrements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immediately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based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restart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TSOI=0: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does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not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stop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after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timeout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TROT=0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will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not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reload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on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trigger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TRG_SRC=0: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External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trigger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soruce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	                              /* TRG_SEL=0: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Timer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0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trigger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source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is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selected</a:t>
            </a:r>
            <a:r>
              <a:rPr lang="ko-KR" altLang="en-US" sz="1200" dirty="0">
                <a:solidFill>
                  <a:srgbClr val="00B0F0"/>
                </a:solidFill>
                <a:latin typeface="Consolas" panose="020B0609020204030204" pitchFamily="49" charset="0"/>
              </a:rPr>
              <a:t>*/</a:t>
            </a:r>
          </a:p>
          <a:p>
            <a:r>
              <a:rPr lang="ko-KR" altLang="en-US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44C90F-34AA-407C-B0BA-7C3BE405200F}"/>
              </a:ext>
            </a:extLst>
          </p:cNvPr>
          <p:cNvSpPr txBox="1"/>
          <p:nvPr/>
        </p:nvSpPr>
        <p:spPr>
          <a:xfrm>
            <a:off x="46591" y="903440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1400" b="1" dirty="0">
                <a:latin typeface="+mn-ea"/>
              </a:rPr>
              <a:t>LPIT </a:t>
            </a:r>
            <a:r>
              <a:rPr lang="ko-KR" altLang="en-US" sz="1400" b="1" dirty="0">
                <a:latin typeface="+mn-ea"/>
              </a:rPr>
              <a:t>설정 함수</a:t>
            </a:r>
          </a:p>
        </p:txBody>
      </p:sp>
    </p:spTree>
    <p:extLst>
      <p:ext uri="{BB962C8B-B14F-4D97-AF65-F5344CB8AC3E}">
        <p14:creationId xmlns:p14="http://schemas.microsoft.com/office/powerpoint/2010/main" val="1777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5"/>
            </a:pPr>
            <a:r>
              <a:rPr lang="ko-KR" altLang="en-US" sz="1662" dirty="0">
                <a:ea typeface="나눔스퀘어" panose="020B0600000101010101" pitchFamily="50" charset="-127"/>
              </a:rPr>
              <a:t>프로그래밍</a:t>
            </a: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980" y="1677038"/>
            <a:ext cx="8229600" cy="2184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+mj-lt"/>
              <a:buAutoNum type="arabicParenR" startAt="7"/>
            </a:pPr>
            <a:r>
              <a:rPr lang="en-US" altLang="ko-KR" sz="1477" dirty="0">
                <a:cs typeface="Calibri" panose="020F0502020204030204" pitchFamily="34" charset="0"/>
              </a:rPr>
              <a:t>Timer Interrupt</a:t>
            </a:r>
            <a:r>
              <a:rPr lang="ko-KR" altLang="en-US" sz="1477" dirty="0">
                <a:cs typeface="Calibri" panose="020F0502020204030204" pitchFamily="34" charset="0"/>
              </a:rPr>
              <a:t>가 발생했을 때 수행할 </a:t>
            </a:r>
            <a:r>
              <a:rPr lang="en-US" altLang="ko-KR" sz="1477" dirty="0">
                <a:cs typeface="Calibri" panose="020F0502020204030204" pitchFamily="34" charset="0"/>
              </a:rPr>
              <a:t>ISR</a:t>
            </a:r>
            <a:r>
              <a:rPr lang="ko-KR" altLang="en-US" sz="1477" dirty="0">
                <a:cs typeface="Calibri" panose="020F0502020204030204" pitchFamily="34" charset="0"/>
              </a:rPr>
              <a:t>을 작성한다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LPIT Channel 0 Interrupt </a:t>
            </a:r>
            <a:r>
              <a:rPr lang="ko-KR" altLang="en-US" sz="1292" dirty="0">
                <a:cs typeface="Calibri" panose="020F0502020204030204" pitchFamily="34" charset="0"/>
              </a:rPr>
              <a:t>발생 시</a:t>
            </a:r>
            <a:r>
              <a:rPr lang="en-US" altLang="ko-KR" sz="1292" dirty="0">
                <a:cs typeface="Calibri" panose="020F0502020204030204" pitchFamily="34" charset="0"/>
              </a:rPr>
              <a:t> </a:t>
            </a:r>
            <a:r>
              <a:rPr lang="ko-KR" altLang="en-US" sz="1292" dirty="0">
                <a:cs typeface="Calibri" panose="020F0502020204030204" pitchFamily="34" charset="0"/>
              </a:rPr>
              <a:t>수행할 </a:t>
            </a:r>
            <a:r>
              <a:rPr lang="en-US" altLang="ko-KR" sz="1292" dirty="0">
                <a:cs typeface="Calibri" panose="020F0502020204030204" pitchFamily="34" charset="0"/>
              </a:rPr>
              <a:t>Interrupt Handler</a:t>
            </a:r>
            <a:r>
              <a:rPr lang="ko-KR" altLang="en-US" sz="1292" dirty="0">
                <a:cs typeface="Calibri" panose="020F0502020204030204" pitchFamily="34" charset="0"/>
              </a:rPr>
              <a:t>를 </a:t>
            </a:r>
            <a:r>
              <a:rPr lang="en-US" altLang="ko-KR" sz="1292" dirty="0">
                <a:cs typeface="Calibri" panose="020F0502020204030204" pitchFamily="34" charset="0"/>
              </a:rPr>
              <a:t>‘LPIT0_Ch0_IRQHandler’ </a:t>
            </a:r>
            <a:r>
              <a:rPr lang="ko-KR" altLang="en-US" sz="1292" dirty="0">
                <a:cs typeface="Calibri" panose="020F0502020204030204" pitchFamily="34" charset="0"/>
              </a:rPr>
              <a:t>함수에 구현한다 </a:t>
            </a:r>
            <a:r>
              <a:rPr lang="en-US" altLang="ko-KR" sz="1292" dirty="0">
                <a:cs typeface="Calibri" panose="020F0502020204030204" pitchFamily="34" charset="0"/>
              </a:rPr>
              <a:t>(1s </a:t>
            </a:r>
            <a:r>
              <a:rPr lang="ko-KR" altLang="en-US" sz="1292" dirty="0">
                <a:cs typeface="Calibri" panose="020F0502020204030204" pitchFamily="34" charset="0"/>
              </a:rPr>
              <a:t>단위의 </a:t>
            </a:r>
            <a:r>
              <a:rPr lang="en-US" altLang="ko-KR" sz="1292" dirty="0">
                <a:cs typeface="Calibri" panose="020F0502020204030204" pitchFamily="34" charset="0"/>
              </a:rPr>
              <a:t>FND</a:t>
            </a:r>
            <a:r>
              <a:rPr lang="ko-KR" altLang="en-US" sz="1292" dirty="0">
                <a:cs typeface="Calibri" panose="020F0502020204030204" pitchFamily="34" charset="0"/>
              </a:rPr>
              <a:t>에 </a:t>
            </a:r>
            <a:r>
              <a:rPr lang="en-US" altLang="ko-KR" sz="1292" dirty="0">
                <a:cs typeface="Calibri" panose="020F0502020204030204" pitchFamily="34" charset="0"/>
              </a:rPr>
              <a:t>Display</a:t>
            </a:r>
            <a:r>
              <a:rPr lang="ko-KR" altLang="en-US" sz="1292" dirty="0">
                <a:cs typeface="Calibri" panose="020F0502020204030204" pitchFamily="34" charset="0"/>
              </a:rPr>
              <a:t>될 숫자의 </a:t>
            </a:r>
            <a:r>
              <a:rPr lang="en-US" altLang="ko-KR" sz="1292" dirty="0">
                <a:cs typeface="Calibri" panose="020F0502020204030204" pitchFamily="34" charset="0"/>
              </a:rPr>
              <a:t>Up-Counter)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LPIT Channel 1 Interrupt </a:t>
            </a:r>
            <a:r>
              <a:rPr lang="ko-KR" altLang="en-US" sz="1292" dirty="0">
                <a:cs typeface="Calibri" panose="020F0502020204030204" pitchFamily="34" charset="0"/>
              </a:rPr>
              <a:t>발생 시</a:t>
            </a:r>
            <a:r>
              <a:rPr lang="en-US" altLang="ko-KR" sz="1292" dirty="0">
                <a:cs typeface="Calibri" panose="020F0502020204030204" pitchFamily="34" charset="0"/>
              </a:rPr>
              <a:t> </a:t>
            </a:r>
            <a:r>
              <a:rPr lang="ko-KR" altLang="en-US" sz="1292" dirty="0">
                <a:cs typeface="Calibri" panose="020F0502020204030204" pitchFamily="34" charset="0"/>
              </a:rPr>
              <a:t>수행할 </a:t>
            </a:r>
            <a:r>
              <a:rPr lang="en-US" altLang="ko-KR" sz="1292" dirty="0">
                <a:cs typeface="Calibri" panose="020F0502020204030204" pitchFamily="34" charset="0"/>
              </a:rPr>
              <a:t>Interrupt Handler</a:t>
            </a:r>
            <a:r>
              <a:rPr lang="ko-KR" altLang="en-US" sz="1292" dirty="0">
                <a:cs typeface="Calibri" panose="020F0502020204030204" pitchFamily="34" charset="0"/>
              </a:rPr>
              <a:t>를 </a:t>
            </a:r>
            <a:r>
              <a:rPr lang="en-US" altLang="ko-KR" sz="1292" dirty="0">
                <a:cs typeface="Calibri" panose="020F0502020204030204" pitchFamily="34" charset="0"/>
              </a:rPr>
              <a:t>‘LPIT0_Ch1_IRQHandler’ </a:t>
            </a:r>
            <a:r>
              <a:rPr lang="ko-KR" altLang="en-US" sz="1292" dirty="0">
                <a:cs typeface="Calibri" panose="020F0502020204030204" pitchFamily="34" charset="0"/>
              </a:rPr>
              <a:t>함수에 구현한다 </a:t>
            </a:r>
            <a:r>
              <a:rPr lang="en-US" altLang="ko-KR" sz="1292" dirty="0">
                <a:cs typeface="Calibri" panose="020F0502020204030204" pitchFamily="34" charset="0"/>
              </a:rPr>
              <a:t>(FND</a:t>
            </a:r>
            <a:r>
              <a:rPr lang="ko-KR" altLang="en-US" sz="1292" dirty="0">
                <a:cs typeface="Calibri" panose="020F0502020204030204" pitchFamily="34" charset="0"/>
              </a:rPr>
              <a:t>에 </a:t>
            </a:r>
            <a:r>
              <a:rPr lang="en-US" altLang="ko-KR" sz="1292" dirty="0">
                <a:cs typeface="Calibri" panose="020F0502020204030204" pitchFamily="34" charset="0"/>
              </a:rPr>
              <a:t>dynamic display delay </a:t>
            </a:r>
            <a:r>
              <a:rPr lang="ko-KR" altLang="en-US" sz="1292" dirty="0">
                <a:cs typeface="Calibri" panose="020F0502020204030204" pitchFamily="34" charset="0"/>
              </a:rPr>
              <a:t>함수에 사용</a:t>
            </a:r>
            <a:r>
              <a:rPr lang="en-US" altLang="ko-KR" sz="1292" dirty="0">
                <a:cs typeface="Calibri" panose="020F0502020204030204" pitchFamily="34" charset="0"/>
              </a:rPr>
              <a:t>)</a:t>
            </a:r>
          </a:p>
          <a:p>
            <a:pPr marL="738572" lvl="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ISR</a:t>
            </a:r>
            <a:r>
              <a:rPr lang="ko-KR" altLang="en-US" sz="1292" dirty="0">
                <a:cs typeface="Calibri" panose="020F0502020204030204" pitchFamily="34" charset="0"/>
              </a:rPr>
              <a:t>가 끝나기 전에 </a:t>
            </a:r>
            <a:r>
              <a:rPr lang="en-US" altLang="ko-KR" sz="1292" dirty="0">
                <a:cs typeface="Calibri" panose="020F0502020204030204" pitchFamily="34" charset="0"/>
              </a:rPr>
              <a:t>ISF </a:t>
            </a:r>
            <a:r>
              <a:rPr lang="ko-KR" altLang="en-US" sz="1292" dirty="0">
                <a:cs typeface="Calibri" panose="020F0502020204030204" pitchFamily="34" charset="0"/>
              </a:rPr>
              <a:t>비트에 </a:t>
            </a:r>
            <a:r>
              <a:rPr lang="en-US" altLang="ko-KR" sz="1292" dirty="0">
                <a:cs typeface="Calibri" panose="020F0502020204030204" pitchFamily="34" charset="0"/>
              </a:rPr>
              <a:t>1</a:t>
            </a:r>
            <a:r>
              <a:rPr lang="ko-KR" altLang="en-US" sz="1292" dirty="0">
                <a:cs typeface="Calibri" panose="020F0502020204030204" pitchFamily="34" charset="0"/>
              </a:rPr>
              <a:t>을 써야만 </a:t>
            </a:r>
            <a:r>
              <a:rPr lang="en-US" altLang="ko-KR" sz="1292" dirty="0">
                <a:cs typeface="Calibri" panose="020F0502020204030204" pitchFamily="34" charset="0"/>
              </a:rPr>
              <a:t>Flag</a:t>
            </a:r>
            <a:r>
              <a:rPr lang="ko-KR" altLang="en-US" sz="1292" dirty="0">
                <a:cs typeface="Calibri" panose="020F0502020204030204" pitchFamily="34" charset="0"/>
              </a:rPr>
              <a:t>가 </a:t>
            </a:r>
            <a:r>
              <a:rPr lang="en-US" altLang="ko-KR" sz="1292" dirty="0">
                <a:cs typeface="Calibri" panose="020F0502020204030204" pitchFamily="34" charset="0"/>
              </a:rPr>
              <a:t>0</a:t>
            </a:r>
            <a:r>
              <a:rPr lang="ko-KR" altLang="en-US" sz="1292" dirty="0">
                <a:cs typeface="Calibri" panose="020F0502020204030204" pitchFamily="34" charset="0"/>
              </a:rPr>
              <a:t>으로 </a:t>
            </a:r>
            <a:r>
              <a:rPr lang="ko-KR" altLang="en-US" sz="1292" dirty="0" err="1">
                <a:cs typeface="Calibri" panose="020F0502020204030204" pitchFamily="34" charset="0"/>
              </a:rPr>
              <a:t>세팅되어</a:t>
            </a:r>
            <a:r>
              <a:rPr lang="ko-KR" altLang="en-US" sz="1292" dirty="0">
                <a:cs typeface="Calibri" panose="020F0502020204030204" pitchFamily="34" charset="0"/>
              </a:rPr>
              <a:t> 다시 인터럽트를 받을 수 있는 상태가 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DCC9F-0054-4685-836C-28B372251C17}"/>
              </a:ext>
            </a:extLst>
          </p:cNvPr>
          <p:cNvSpPr txBox="1"/>
          <p:nvPr/>
        </p:nvSpPr>
        <p:spPr>
          <a:xfrm>
            <a:off x="1148492" y="3982227"/>
            <a:ext cx="747057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void</a:t>
            </a:r>
            <a:r>
              <a:rPr lang="en-US" altLang="ko-KR" sz="1400" dirty="0">
                <a:solidFill>
                  <a:srgbClr val="FF0000"/>
                </a:solidFill>
              </a:rPr>
              <a:t> LPIT0_Ch0_IRQHandler (void</a:t>
            </a:r>
            <a:r>
              <a:rPr lang="en-US" altLang="ko-KR" sz="1400" dirty="0"/>
              <a:t>){	</a:t>
            </a:r>
            <a:r>
              <a:rPr lang="en-US" altLang="ko-KR" sz="1400" dirty="0">
                <a:solidFill>
                  <a:srgbClr val="00B0F0"/>
                </a:solidFill>
              </a:rPr>
              <a:t> /* 1s counter */</a:t>
            </a:r>
            <a:endParaRPr lang="en-US" altLang="ko-KR" sz="1400" dirty="0"/>
          </a:p>
          <a:p>
            <a:r>
              <a:rPr lang="en-US" altLang="ko-KR" sz="1400" dirty="0"/>
              <a:t>	lpit0_ch0_flag_counter++;         </a:t>
            </a:r>
            <a:r>
              <a:rPr lang="en-US" altLang="ko-KR" sz="1400" dirty="0">
                <a:solidFill>
                  <a:srgbClr val="00B0F0"/>
                </a:solidFill>
              </a:rPr>
              <a:t>/* Increment LPIT0 timeout counter */</a:t>
            </a:r>
          </a:p>
          <a:p>
            <a:r>
              <a:rPr lang="en-US" altLang="ko-KR" sz="1400" dirty="0"/>
              <a:t>	num++;</a:t>
            </a:r>
          </a:p>
          <a:p>
            <a:r>
              <a:rPr lang="en-US" altLang="ko-KR" sz="1400" dirty="0"/>
              <a:t>	LPIT0-&gt;MSR |= LPIT_MSR_TIF0_MASK;  </a:t>
            </a:r>
            <a:r>
              <a:rPr lang="en-US" altLang="ko-KR" sz="1400" dirty="0">
                <a:solidFill>
                  <a:srgbClr val="00B0F0"/>
                </a:solidFill>
              </a:rPr>
              <a:t>/* Clear LPIT0 timer flag 0 */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void </a:t>
            </a:r>
            <a:r>
              <a:rPr lang="en-US" altLang="ko-KR" sz="1400" dirty="0">
                <a:solidFill>
                  <a:srgbClr val="FF0000"/>
                </a:solidFill>
              </a:rPr>
              <a:t>LPIT0_Ch1_IRQHandler (void</a:t>
            </a:r>
            <a:r>
              <a:rPr lang="en-US" altLang="ko-KR" sz="1400" dirty="0"/>
              <a:t>){	  </a:t>
            </a:r>
            <a:r>
              <a:rPr lang="en-US" altLang="ko-KR" sz="1400" dirty="0">
                <a:solidFill>
                  <a:srgbClr val="00B0F0"/>
                </a:solidFill>
              </a:rPr>
              <a:t>/* delay counter */</a:t>
            </a:r>
          </a:p>
          <a:p>
            <a:r>
              <a:rPr lang="en-US" altLang="ko-KR" sz="1400" dirty="0"/>
              <a:t>	lpit0_ch1_flag_counter++;         </a:t>
            </a:r>
            <a:r>
              <a:rPr lang="en-US" altLang="ko-KR" sz="1400" dirty="0">
                <a:solidFill>
                  <a:srgbClr val="00B0F0"/>
                </a:solidFill>
              </a:rPr>
              <a:t>/* Increment LPIT1 timeout counter */</a:t>
            </a:r>
          </a:p>
          <a:p>
            <a:r>
              <a:rPr lang="en-US" altLang="ko-KR" sz="1400" dirty="0"/>
              <a:t>	LPIT0-&gt;MSR |= LPIT_MSR_TIF1_MASK;  </a:t>
            </a:r>
            <a:r>
              <a:rPr lang="en-US" altLang="ko-KR" sz="1400" dirty="0">
                <a:solidFill>
                  <a:srgbClr val="00B0F0"/>
                </a:solidFill>
              </a:rPr>
              <a:t>/* Clear LPIT0 timer flag 0 */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7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6030E47-7FDA-47DA-B448-FBB18CC916A2}"/>
              </a:ext>
            </a:extLst>
          </p:cNvPr>
          <p:cNvSpPr txBox="1"/>
          <p:nvPr/>
        </p:nvSpPr>
        <p:spPr>
          <a:xfrm>
            <a:off x="323528" y="1556792"/>
            <a:ext cx="4338529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latin typeface="Consolas" panose="020B0609020204030204" pitchFamily="49" charset="0"/>
              </a:rPr>
              <a:t>LPIT0-&gt;TMR[1].TVAL = </a:t>
            </a:r>
            <a:r>
              <a:rPr lang="en-US" altLang="ko-KR" sz="1200" dirty="0" err="1">
                <a:latin typeface="Consolas" panose="020B0609020204030204" pitchFamily="49" charset="0"/>
              </a:rPr>
              <a:t>Dtime</a:t>
            </a:r>
            <a:r>
              <a:rPr lang="en-US" altLang="ko-KR" sz="1200" dirty="0">
                <a:latin typeface="Consolas" panose="020B0609020204030204" pitchFamily="49" charset="0"/>
              </a:rPr>
              <a:t>* 40000;      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/* Chan 1 Timeout period: 40M clocks */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latin typeface="Consolas" panose="020B0609020204030204" pitchFamily="49" charset="0"/>
              </a:rPr>
              <a:t>LPIT0-&gt;TMR[1].TCTRL = 0x00000001;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/* T_EN=1: Timer channel is enabled */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/* CHAIN=0: channel chaining is disabled */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/* MODE=0: 32 periodic counter mode */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/* TSOT=0: Timer decrements immediately based on restart */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/* TSOI=0: Timer does not stop after timeout */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/* TROT=0 Timer will not reload on trigger */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/* TRG_SRC=0: External trigger </a:t>
            </a:r>
            <a:r>
              <a:rPr lang="en-US" altLang="ko-KR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soruce</a:t>
            </a: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 */</a:t>
            </a:r>
          </a:p>
          <a:p>
            <a:pPr latinLnBrk="1">
              <a:lnSpc>
                <a:spcPct val="90000"/>
              </a:lnSpc>
              <a:spcAft>
                <a:spcPts val="600"/>
              </a:spcAft>
            </a:pP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/* TRG_SEL=0: Timer </a:t>
            </a:r>
            <a:r>
              <a:rPr lang="en-US" altLang="ko-KR" sz="1200" dirty="0" err="1">
                <a:solidFill>
                  <a:srgbClr val="00B0F0"/>
                </a:solidFill>
                <a:latin typeface="Consolas" panose="020B0609020204030204" pitchFamily="49" charset="0"/>
              </a:rPr>
              <a:t>chan</a:t>
            </a:r>
            <a:r>
              <a:rPr lang="en-US" altLang="ko-KR" sz="1200" dirty="0">
                <a:solidFill>
                  <a:srgbClr val="00B0F0"/>
                </a:solidFill>
                <a:latin typeface="Consolas" panose="020B0609020204030204" pitchFamily="49" charset="0"/>
              </a:rPr>
              <a:t> 0 trigger source is selected*/</a:t>
            </a:r>
            <a:endParaRPr lang="ko-KR" altLang="en-US" sz="12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5518DD-6291-40CF-B4DA-ED412704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1628799"/>
            <a:ext cx="3886200" cy="3355085"/>
          </a:xfrm>
          <a:prstGeom prst="rect">
            <a:avLst/>
          </a:prstGeom>
          <a:noFill/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6ADF1FC-F77C-422C-ACD3-462C81045246}"/>
              </a:ext>
            </a:extLst>
          </p:cNvPr>
          <p:cNvSpPr/>
          <p:nvPr/>
        </p:nvSpPr>
        <p:spPr>
          <a:xfrm>
            <a:off x="665520" y="476672"/>
            <a:ext cx="2634627" cy="6969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LPIT_Delay</a:t>
            </a:r>
            <a:r>
              <a:rPr lang="en-US" altLang="ko-KR" sz="20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init</a:t>
            </a:r>
            <a:endParaRPr lang="ko-KR" altLang="en-US" sz="2000" dirty="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5229200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Timer_section</a:t>
            </a:r>
            <a:r>
              <a:rPr lang="en-US" altLang="ko-KR" sz="1600" dirty="0"/>
              <a:t> </a:t>
            </a:r>
            <a:r>
              <a:rPr lang="ko-KR" altLang="en-US" sz="1600" dirty="0"/>
              <a:t>추가 학습</a:t>
            </a:r>
            <a:endParaRPr lang="en-US" altLang="ko-KR" sz="1600" dirty="0"/>
          </a:p>
          <a:p>
            <a:r>
              <a:rPr lang="ko-KR" altLang="en-US" sz="1600" dirty="0"/>
              <a:t>타이머 인터럽트 사용을 위한 예시만 제공</a:t>
            </a:r>
          </a:p>
        </p:txBody>
      </p:sp>
    </p:spTree>
    <p:extLst>
      <p:ext uri="{BB962C8B-B14F-4D97-AF65-F5344CB8AC3E}">
        <p14:creationId xmlns:p14="http://schemas.microsoft.com/office/powerpoint/2010/main" val="3716706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F9F3DB5-DACB-4CCC-9053-35D842FF1262}"/>
              </a:ext>
            </a:extLst>
          </p:cNvPr>
          <p:cNvSpPr txBox="1"/>
          <p:nvPr/>
        </p:nvSpPr>
        <p:spPr>
          <a:xfrm>
            <a:off x="395536" y="1196752"/>
            <a:ext cx="4618853" cy="3527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void</a:t>
            </a:r>
            <a:r>
              <a:rPr lang="ko-KR" altLang="en-US" dirty="0"/>
              <a:t> </a:t>
            </a:r>
            <a:r>
              <a:rPr lang="ko-KR" altLang="en-US" dirty="0" err="1"/>
              <a:t>delay_ms</a:t>
            </a:r>
            <a:r>
              <a:rPr lang="ko-KR" altLang="en-US" dirty="0"/>
              <a:t> (</a:t>
            </a:r>
            <a:r>
              <a:rPr lang="ko-KR" altLang="en-US" dirty="0" err="1">
                <a:solidFill>
                  <a:srgbClr val="FF0000"/>
                </a:solidFill>
              </a:rPr>
              <a:t>volatile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int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ms</a:t>
            </a:r>
            <a:r>
              <a:rPr lang="ko-KR" altLang="en-US" dirty="0"/>
              <a:t>){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 LPIT0_init(</a:t>
            </a:r>
            <a:r>
              <a:rPr lang="ko-KR" altLang="en-US" dirty="0" err="1"/>
              <a:t>ms</a:t>
            </a:r>
            <a:r>
              <a:rPr lang="ko-KR" altLang="en-US" dirty="0"/>
              <a:t>);           </a:t>
            </a:r>
            <a:br>
              <a:rPr lang="en-US" altLang="ko-KR" dirty="0"/>
            </a:br>
            <a:r>
              <a:rPr lang="ko-KR" altLang="en-US" sz="1400" dirty="0">
                <a:solidFill>
                  <a:srgbClr val="00B0F0"/>
                </a:solidFill>
              </a:rPr>
              <a:t>/* </a:t>
            </a:r>
            <a:r>
              <a:rPr lang="ko-KR" altLang="en-US" sz="1400" dirty="0" err="1">
                <a:solidFill>
                  <a:srgbClr val="00B0F0"/>
                </a:solidFill>
              </a:rPr>
              <a:t>Initialize</a:t>
            </a:r>
            <a:r>
              <a:rPr lang="ko-KR" altLang="en-US" sz="1400" dirty="0">
                <a:solidFill>
                  <a:srgbClr val="00B0F0"/>
                </a:solidFill>
              </a:rPr>
              <a:t> PIT0 </a:t>
            </a:r>
            <a:r>
              <a:rPr lang="ko-KR" altLang="en-US" sz="1400" dirty="0" err="1">
                <a:solidFill>
                  <a:srgbClr val="00B0F0"/>
                </a:solidFill>
              </a:rPr>
              <a:t>for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delay time,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ko-KR" altLang="en-US" sz="1400" dirty="0" err="1">
                <a:solidFill>
                  <a:srgbClr val="00B0F0"/>
                </a:solidFill>
              </a:rPr>
              <a:t>timeout</a:t>
            </a:r>
            <a:r>
              <a:rPr lang="ko-KR" altLang="en-US" sz="1400" dirty="0">
                <a:solidFill>
                  <a:srgbClr val="00B0F0"/>
                </a:solidFill>
              </a:rPr>
              <a:t>  */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 </a:t>
            </a:r>
            <a:r>
              <a:rPr lang="ko-KR" altLang="en-US" dirty="0" err="1"/>
              <a:t>while</a:t>
            </a:r>
            <a:r>
              <a:rPr lang="ko-KR" altLang="en-US" dirty="0"/>
              <a:t> (0 == (LPIT0-&gt;MSR &amp; LPIT_MSR_TIF</a:t>
            </a:r>
            <a:r>
              <a:rPr lang="en-US" altLang="ko-KR" dirty="0"/>
              <a:t>1</a:t>
            </a:r>
            <a:r>
              <a:rPr lang="ko-KR" altLang="en-US" dirty="0"/>
              <a:t>_MASK)) {} </a:t>
            </a:r>
            <a:br>
              <a:rPr lang="en-US" altLang="ko-KR" dirty="0"/>
            </a:br>
            <a:r>
              <a:rPr lang="ko-KR" altLang="en-US" sz="1400" dirty="0">
                <a:solidFill>
                  <a:srgbClr val="00B0F0"/>
                </a:solidFill>
              </a:rPr>
              <a:t>/* </a:t>
            </a:r>
            <a:r>
              <a:rPr lang="ko-KR" altLang="en-US" sz="1400" dirty="0" err="1">
                <a:solidFill>
                  <a:srgbClr val="00B0F0"/>
                </a:solidFill>
              </a:rPr>
              <a:t>Wait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ko-KR" altLang="en-US" sz="1400" dirty="0" err="1">
                <a:solidFill>
                  <a:srgbClr val="00B0F0"/>
                </a:solidFill>
              </a:rPr>
              <a:t>for</a:t>
            </a:r>
            <a:r>
              <a:rPr lang="ko-KR" altLang="en-US" sz="1400" dirty="0">
                <a:solidFill>
                  <a:srgbClr val="00B0F0"/>
                </a:solidFill>
              </a:rPr>
              <a:t> LPIT0 CH</a:t>
            </a:r>
            <a:r>
              <a:rPr lang="en-US" altLang="ko-KR" sz="1400" dirty="0">
                <a:solidFill>
                  <a:srgbClr val="00B0F0"/>
                </a:solidFill>
              </a:rPr>
              <a:t>1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ko-KR" altLang="en-US" sz="1400" dirty="0" err="1">
                <a:solidFill>
                  <a:srgbClr val="00B0F0"/>
                </a:solidFill>
              </a:rPr>
              <a:t>Flag</a:t>
            </a:r>
            <a:r>
              <a:rPr lang="ko-KR" altLang="en-US" sz="1400" dirty="0">
                <a:solidFill>
                  <a:srgbClr val="00B0F0"/>
                </a:solidFill>
              </a:rPr>
              <a:t> */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   lpit0_ch0_flag_counter++;         </a:t>
            </a:r>
            <a:br>
              <a:rPr lang="en-US" altLang="ko-KR" dirty="0"/>
            </a:br>
            <a:r>
              <a:rPr lang="ko-KR" altLang="en-US" sz="1400" dirty="0">
                <a:solidFill>
                  <a:srgbClr val="00B0F0"/>
                </a:solidFill>
              </a:rPr>
              <a:t>/* </a:t>
            </a:r>
            <a:r>
              <a:rPr lang="ko-KR" altLang="en-US" sz="1400" dirty="0" err="1">
                <a:solidFill>
                  <a:srgbClr val="00B0F0"/>
                </a:solidFill>
              </a:rPr>
              <a:t>Increment</a:t>
            </a:r>
            <a:r>
              <a:rPr lang="ko-KR" altLang="en-US" sz="1400" dirty="0">
                <a:solidFill>
                  <a:srgbClr val="00B0F0"/>
                </a:solidFill>
              </a:rPr>
              <a:t> LPIT0 </a:t>
            </a:r>
            <a:r>
              <a:rPr lang="ko-KR" altLang="en-US" sz="1400" dirty="0" err="1">
                <a:solidFill>
                  <a:srgbClr val="00B0F0"/>
                </a:solidFill>
              </a:rPr>
              <a:t>timeout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ko-KR" altLang="en-US" sz="1400" dirty="0" err="1">
                <a:solidFill>
                  <a:srgbClr val="00B0F0"/>
                </a:solidFill>
              </a:rPr>
              <a:t>counter</a:t>
            </a:r>
            <a:r>
              <a:rPr lang="ko-KR" altLang="en-US" sz="1400" dirty="0">
                <a:solidFill>
                  <a:srgbClr val="00B0F0"/>
                </a:solidFill>
              </a:rPr>
              <a:t> */</a:t>
            </a:r>
            <a:endParaRPr lang="ko-KR" altLang="en-US" sz="1600" dirty="0">
              <a:solidFill>
                <a:srgbClr val="00B0F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dirty="0"/>
              <a:t>   LPIT0-&gt;MSR |= LPIT_MSR_TIF0_MASK;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0B0F0"/>
                </a:solidFill>
              </a:rPr>
              <a:t>/* Clear LPIT0 timer flag 0 */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}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4E30518-2C68-451B-B50B-A69EB3FA47D0}"/>
              </a:ext>
            </a:extLst>
          </p:cNvPr>
          <p:cNvSpPr/>
          <p:nvPr/>
        </p:nvSpPr>
        <p:spPr>
          <a:xfrm>
            <a:off x="685722" y="332656"/>
            <a:ext cx="2634627" cy="6969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Delay_ms</a:t>
            </a:r>
            <a:r>
              <a:rPr lang="en-US" altLang="ko-KR" sz="20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Function</a:t>
            </a:r>
            <a:endParaRPr lang="ko-KR" altLang="en-US" sz="2000" dirty="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05022" y="1484784"/>
            <a:ext cx="35874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Volatile int </a:t>
            </a:r>
            <a:r>
              <a:rPr lang="en-US" altLang="ko-KR" dirty="0" err="1"/>
              <a:t>ms</a:t>
            </a:r>
            <a:r>
              <a:rPr lang="en-US" altLang="ko-KR" dirty="0"/>
              <a:t> == </a:t>
            </a:r>
          </a:p>
          <a:p>
            <a:r>
              <a:rPr lang="en-US" altLang="ko-KR" dirty="0"/>
              <a:t>delay Time Control Variable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509120"/>
            <a:ext cx="6292372" cy="21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1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C75A699-190E-4C4C-9155-4B187F3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91" y="52005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sz="2400" b="1" dirty="0"/>
              <a:t>실험 </a:t>
            </a:r>
            <a:r>
              <a:rPr lang="en-US" altLang="ko-KR" sz="2400" b="1" dirty="0"/>
              <a:t>#1. LPIT0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ch0,ch1</a:t>
            </a:r>
            <a:r>
              <a:rPr lang="ko-KR" altLang="en-US" sz="2400" b="1" dirty="0"/>
              <a:t>를 이용한 </a:t>
            </a:r>
            <a:r>
              <a:rPr lang="en-US" altLang="ko-KR" sz="2400" b="1" dirty="0"/>
              <a:t>1[s]</a:t>
            </a:r>
            <a:r>
              <a:rPr lang="ko-KR" altLang="en-US" sz="2400" b="1" dirty="0"/>
              <a:t>주기 생성</a:t>
            </a:r>
            <a:r>
              <a:rPr lang="en-US" altLang="ko-KR" sz="2400" b="1" dirty="0"/>
              <a:t>, </a:t>
            </a:r>
            <a:br>
              <a:rPr lang="en-US" altLang="ko-KR" sz="2400" b="1" dirty="0"/>
            </a:br>
            <a:r>
              <a:rPr lang="en-US" altLang="ko-KR" sz="2400" b="1" dirty="0"/>
              <a:t>           1[s]</a:t>
            </a:r>
            <a:r>
              <a:rPr lang="ko-KR" altLang="en-US" sz="2400" b="1" dirty="0"/>
              <a:t>마다 </a:t>
            </a:r>
            <a:r>
              <a:rPr lang="en-US" altLang="ko-KR" sz="2400" b="1" dirty="0"/>
              <a:t>'1’ </a:t>
            </a:r>
            <a:r>
              <a:rPr lang="ko-KR" altLang="en-US" sz="2400" b="1" dirty="0"/>
              <a:t>증가되는 </a:t>
            </a:r>
            <a:r>
              <a:rPr lang="en-US" altLang="ko-KR" sz="2400" b="1" dirty="0"/>
              <a:t>Up-Counter</a:t>
            </a:r>
            <a:r>
              <a:rPr lang="ko-KR" altLang="en-US" sz="2400" b="1" dirty="0"/>
              <a:t>회로 구성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5596" y="150723"/>
            <a:ext cx="4995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(“</a:t>
            </a:r>
            <a:r>
              <a:rPr lang="ko-KR" altLang="en-US" dirty="0" err="1">
                <a:latin typeface="Aharoni" panose="020B0604020202020204" pitchFamily="2" charset="-79"/>
                <a:cs typeface="Aharoni" panose="020B0604020202020204" pitchFamily="2" charset="-79"/>
              </a:rPr>
              <a:t>실습문제</a:t>
            </a:r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1_1</a:t>
            </a:r>
            <a:r>
              <a:rPr lang="ko-KR" altLang="en-US" dirty="0" err="1">
                <a:latin typeface="Aharoni" panose="020B0604020202020204" pitchFamily="2" charset="-79"/>
                <a:cs typeface="Aharoni" panose="020B0604020202020204" pitchFamily="2" charset="-79"/>
              </a:rPr>
              <a:t>초카운터</a:t>
            </a:r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_</a:t>
            </a:r>
            <a:r>
              <a:rPr lang="en-US" altLang="ko-KR" dirty="0" err="1">
                <a:latin typeface="Aharoni" panose="020B0604020202020204" pitchFamily="2" charset="-79"/>
                <a:cs typeface="Aharoni" panose="020B0604020202020204" pitchFamily="2" charset="-79"/>
              </a:rPr>
              <a:t>main.c</a:t>
            </a:r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” </a:t>
            </a:r>
            <a:r>
              <a:rPr lang="ko-KR" altLang="en-US" dirty="0">
                <a:latin typeface="Aharoni" panose="020B0604020202020204" pitchFamily="2" charset="-79"/>
                <a:cs typeface="Aharoni" panose="020B0604020202020204" pitchFamily="2" charset="-79"/>
              </a:rPr>
              <a:t>예제</a:t>
            </a:r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ko-KR" altLang="en-US" dirty="0">
                <a:latin typeface="Aharoni" panose="020B0604020202020204" pitchFamily="2" charset="-79"/>
                <a:cs typeface="Aharoni" panose="020B0604020202020204" pitchFamily="2" charset="-79"/>
              </a:rPr>
              <a:t>파일 참조</a:t>
            </a:r>
            <a:r>
              <a:rPr lang="en-US" altLang="ko-KR" dirty="0">
                <a:latin typeface="Aharoni" panose="020B0604020202020204" pitchFamily="2" charset="-79"/>
                <a:cs typeface="Aharoni" panose="020B0604020202020204" pitchFamily="2" charset="-79"/>
              </a:rPr>
              <a:t>)</a:t>
            </a:r>
            <a:endParaRPr lang="ko-KR" altLang="en-US" dirty="0"/>
          </a:p>
        </p:txBody>
      </p:sp>
      <p:pic>
        <p:nvPicPr>
          <p:cNvPr id="3" name="실습문제1_1초카운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104" y="1844824"/>
            <a:ext cx="5824262" cy="41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FF58BCC8-71C4-44F8-9912-6DD8C214E1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398" y="1268760"/>
            <a:ext cx="9026602" cy="5238156"/>
          </a:xfrm>
          <a:prstGeom prst="rect">
            <a:avLst/>
          </a:prstGeom>
        </p:spPr>
      </p:pic>
      <p:sp>
        <p:nvSpPr>
          <p:cNvPr id="49" name="제목 1"/>
          <p:cNvSpPr txBox="1">
            <a:spLocks/>
          </p:cNvSpPr>
          <p:nvPr/>
        </p:nvSpPr>
        <p:spPr>
          <a:xfrm>
            <a:off x="457200" y="332656"/>
            <a:ext cx="82296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S32K144 EVB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55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AEC87-13D3-4245-B167-2D15EA93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BA5C9-AB49-4CF8-8161-46EB6FFE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LPIT0</a:t>
            </a:r>
            <a:r>
              <a:rPr lang="ko-KR" altLang="en-US" dirty="0"/>
              <a:t>의 </a:t>
            </a:r>
            <a:r>
              <a:rPr lang="en-US" altLang="ko-KR" dirty="0"/>
              <a:t>Ch2</a:t>
            </a:r>
            <a:r>
              <a:rPr lang="ko-KR" altLang="en-US" dirty="0"/>
              <a:t>를 </a:t>
            </a:r>
            <a:r>
              <a:rPr lang="en-US" altLang="ko-KR" dirty="0"/>
              <a:t>0.5</a:t>
            </a:r>
            <a:r>
              <a:rPr lang="ko-KR" altLang="en-US" dirty="0"/>
              <a:t>초 주기로 설정하여 </a:t>
            </a:r>
            <a:r>
              <a:rPr lang="en-US" altLang="ko-KR" dirty="0"/>
              <a:t>DG4</a:t>
            </a:r>
            <a:r>
              <a:rPr lang="ko-KR" altLang="en-US" dirty="0"/>
              <a:t>의 </a:t>
            </a:r>
            <a:r>
              <a:rPr lang="en-US" altLang="ko-KR" dirty="0"/>
              <a:t>Dot</a:t>
            </a:r>
            <a:r>
              <a:rPr lang="ko-KR" altLang="en-US" dirty="0"/>
              <a:t>가 점멸하는 프로그램을 </a:t>
            </a:r>
            <a:r>
              <a:rPr lang="ko-KR" altLang="en-US" dirty="0" err="1"/>
              <a:t>수정하시오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600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/ </a:t>
            </a:r>
            <a:r>
              <a:rPr lang="ko-KR" altLang="en-US" dirty="0"/>
              <a:t>확인사항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924661" y="4017244"/>
            <a:ext cx="2719128" cy="702048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+mj-ea"/>
                <a:cs typeface="Aharoni" panose="020B0604020202020204" pitchFamily="2" charset="-79"/>
              </a:rPr>
              <a:t>LCD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cs typeface="Aharoni" panose="020B0604020202020204" pitchFamily="2" charset="-79"/>
              </a:rPr>
              <a:t>문자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cs typeface="Aharoni" panose="020B0604020202020204" pitchFamily="2" charset="-79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cs typeface="Aharoni" panose="020B0604020202020204" pitchFamily="2" charset="-79"/>
              </a:rPr>
              <a:t>출력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08505" y="1801385"/>
            <a:ext cx="2719128" cy="702048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1[s]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주기 생성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, </a:t>
            </a:r>
            <a:b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</a:b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0~9999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까지 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Up-counter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3917855" y="4215236"/>
            <a:ext cx="1008112" cy="504056"/>
          </a:xfrm>
          <a:prstGeom prst="rightArrow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>
              <a:solidFill>
                <a:schemeClr val="tx1"/>
              </a:solidFill>
              <a:latin typeface="+mj-ea"/>
              <a:ea typeface="+mj-ea"/>
              <a:cs typeface="Aharoni" panose="020B0604020202020204" pitchFamily="2" charset="-79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200033" y="3789040"/>
            <a:ext cx="3636912" cy="1356447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LCD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병렬 통신 설정방법은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?</a:t>
            </a:r>
          </a:p>
          <a:p>
            <a:endParaRPr lang="en-US" altLang="ko-KR" sz="1400" dirty="0">
              <a:solidFill>
                <a:schemeClr val="tx1"/>
              </a:solidFill>
              <a:latin typeface="+mj-ea"/>
              <a:ea typeface="+mj-ea"/>
              <a:cs typeface="Aharoni" panose="020B0604020202020204" pitchFamily="2" charset="-79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LCD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에 문자 출력하기 위한 방법은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?</a:t>
            </a:r>
            <a:endParaRPr lang="ko-KR" altLang="en-US" sz="1400" dirty="0">
              <a:solidFill>
                <a:schemeClr val="tx1"/>
              </a:solidFill>
              <a:latin typeface="+mj-ea"/>
              <a:ea typeface="+mj-ea"/>
              <a:cs typeface="Aharoni" panose="020B0604020202020204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C0066-4E09-4289-9E06-4CE32142F26A}"/>
              </a:ext>
            </a:extLst>
          </p:cNvPr>
          <p:cNvSpPr txBox="1"/>
          <p:nvPr/>
        </p:nvSpPr>
        <p:spPr>
          <a:xfrm>
            <a:off x="853626" y="1783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988184-2D70-446C-ADBF-646B3C0913FB}"/>
              </a:ext>
            </a:extLst>
          </p:cNvPr>
          <p:cNvSpPr txBox="1"/>
          <p:nvPr/>
        </p:nvSpPr>
        <p:spPr>
          <a:xfrm>
            <a:off x="901203" y="40172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0" name="모서리가 둥근 직사각형 16">
            <a:extLst>
              <a:ext uri="{FF2B5EF4-FFF2-40B4-BE49-F238E27FC236}">
                <a16:creationId xmlns:a16="http://schemas.microsoft.com/office/drawing/2014/main" id="{E4AF8B5A-981A-4534-A073-6BAA2A8B4D15}"/>
              </a:ext>
            </a:extLst>
          </p:cNvPr>
          <p:cNvSpPr/>
          <p:nvPr/>
        </p:nvSpPr>
        <p:spPr>
          <a:xfrm>
            <a:off x="924661" y="2909314"/>
            <a:ext cx="2719128" cy="702048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0.5[s]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주기 생성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, </a:t>
            </a:r>
            <a:b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</a:b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  <a:cs typeface="Aharoni" panose="020B0604020202020204" pitchFamily="2" charset="-79"/>
              </a:rPr>
              <a:t>Up-counter with dot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EED0C-50A6-4FBD-8D3B-07CF26BE99C0}"/>
              </a:ext>
            </a:extLst>
          </p:cNvPr>
          <p:cNvSpPr txBox="1"/>
          <p:nvPr/>
        </p:nvSpPr>
        <p:spPr>
          <a:xfrm>
            <a:off x="924661" y="29314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446952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2CE3B7E-A156-5ED3-6A9E-14846BB08BD7}"/>
              </a:ext>
            </a:extLst>
          </p:cNvPr>
          <p:cNvSpPr txBox="1"/>
          <p:nvPr/>
        </p:nvSpPr>
        <p:spPr>
          <a:xfrm>
            <a:off x="3131840" y="2520439"/>
            <a:ext cx="785793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PTD15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BF806-2833-E361-B5B8-78FEB5F24916}"/>
              </a:ext>
            </a:extLst>
          </p:cNvPr>
          <p:cNvSpPr txBox="1"/>
          <p:nvPr/>
        </p:nvSpPr>
        <p:spPr>
          <a:xfrm>
            <a:off x="3131840" y="2921926"/>
            <a:ext cx="785793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PTD14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2CB2F-347B-55D1-F3E3-59339185A358}"/>
              </a:ext>
            </a:extLst>
          </p:cNvPr>
          <p:cNvSpPr txBox="1"/>
          <p:nvPr/>
        </p:nvSpPr>
        <p:spPr>
          <a:xfrm>
            <a:off x="3129815" y="3343511"/>
            <a:ext cx="785793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PTD13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5B8575-DC76-AE4E-6959-363778812728}"/>
              </a:ext>
            </a:extLst>
          </p:cNvPr>
          <p:cNvSpPr txBox="1"/>
          <p:nvPr/>
        </p:nvSpPr>
        <p:spPr>
          <a:xfrm>
            <a:off x="3131839" y="3738149"/>
            <a:ext cx="785793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PTD12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6FDE3-DAE8-2BC0-8FDA-8E04A5B2669B}"/>
              </a:ext>
            </a:extLst>
          </p:cNvPr>
          <p:cNvSpPr txBox="1"/>
          <p:nvPr/>
        </p:nvSpPr>
        <p:spPr>
          <a:xfrm>
            <a:off x="3131840" y="4106908"/>
            <a:ext cx="785793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PTD11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0751F-4913-7CC7-407B-6C4B6915991B}"/>
              </a:ext>
            </a:extLst>
          </p:cNvPr>
          <p:cNvSpPr txBox="1"/>
          <p:nvPr/>
        </p:nvSpPr>
        <p:spPr>
          <a:xfrm>
            <a:off x="3131840" y="4516353"/>
            <a:ext cx="785793" cy="338554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PTD10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4291C-A202-F614-D4C9-BB55B71AF3F7}"/>
              </a:ext>
            </a:extLst>
          </p:cNvPr>
          <p:cNvSpPr txBox="1"/>
          <p:nvPr/>
        </p:nvSpPr>
        <p:spPr>
          <a:xfrm>
            <a:off x="3131840" y="4944964"/>
            <a:ext cx="783768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PTD9</a:t>
            </a:r>
            <a:endParaRPr lang="ko-KR" altLang="en-US" sz="1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Pin </a:t>
            </a:r>
            <a:r>
              <a:rPr lang="ko-KR" altLang="en-US" b="1" dirty="0">
                <a:ea typeface="나눔스퀘어" panose="020B0600000101010101" pitchFamily="50" charset="-127"/>
              </a:rPr>
              <a:t>연결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292080" y="1492398"/>
            <a:ext cx="3240360" cy="1143000"/>
            <a:chOff x="5292080" y="1492398"/>
            <a:chExt cx="3240360" cy="1143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8D58AE1-5FDF-C42B-6375-8A180B12A784}"/>
                </a:ext>
              </a:extLst>
            </p:cNvPr>
            <p:cNvSpPr/>
            <p:nvPr/>
          </p:nvSpPr>
          <p:spPr>
            <a:xfrm>
              <a:off x="5292080" y="1492398"/>
              <a:ext cx="3240360" cy="1143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1602A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C10B503-E078-C978-050F-60043353C706}"/>
                </a:ext>
              </a:extLst>
            </p:cNvPr>
            <p:cNvSpPr/>
            <p:nvPr/>
          </p:nvSpPr>
          <p:spPr>
            <a:xfrm>
              <a:off x="5704563" y="1637896"/>
              <a:ext cx="2415393" cy="67571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0388BFF-C32A-D01C-D185-DE43858F775E}"/>
              </a:ext>
            </a:extLst>
          </p:cNvPr>
          <p:cNvCxnSpPr/>
          <p:nvPr/>
        </p:nvCxnSpPr>
        <p:spPr>
          <a:xfrm>
            <a:off x="2987824" y="2804675"/>
            <a:ext cx="18002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E73307-C3BB-598B-550D-5E3334D6C6BF}"/>
              </a:ext>
            </a:extLst>
          </p:cNvPr>
          <p:cNvSpPr txBox="1"/>
          <p:nvPr/>
        </p:nvSpPr>
        <p:spPr>
          <a:xfrm>
            <a:off x="5188658" y="2656036"/>
            <a:ext cx="391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RS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1D509-B3C6-A0BD-0B6D-3EEA947C4F9C}"/>
              </a:ext>
            </a:extLst>
          </p:cNvPr>
          <p:cNvSpPr txBox="1"/>
          <p:nvPr/>
        </p:nvSpPr>
        <p:spPr>
          <a:xfrm>
            <a:off x="5471967" y="2653296"/>
            <a:ext cx="465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RW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2F2CC-FFA0-5640-6C5C-E23CF1174916}"/>
              </a:ext>
            </a:extLst>
          </p:cNvPr>
          <p:cNvSpPr txBox="1"/>
          <p:nvPr/>
        </p:nvSpPr>
        <p:spPr>
          <a:xfrm>
            <a:off x="5812686" y="2653295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EN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CB91D-A50A-FF50-80C2-89F553FC421A}"/>
              </a:ext>
            </a:extLst>
          </p:cNvPr>
          <p:cNvSpPr txBox="1"/>
          <p:nvPr/>
        </p:nvSpPr>
        <p:spPr>
          <a:xfrm>
            <a:off x="6338817" y="2721025"/>
            <a:ext cx="247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/>
              <a:t>D7  D6  D5 D4  D3 D2  D1  D0</a:t>
            </a:r>
            <a:endParaRPr lang="ko-KR" altLang="en-US" sz="1400" spc="-150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A2286CB-E773-B44F-9A41-BBCB60E174E1}"/>
              </a:ext>
            </a:extLst>
          </p:cNvPr>
          <p:cNvCxnSpPr>
            <a:cxnSpLocks/>
          </p:cNvCxnSpPr>
          <p:nvPr/>
        </p:nvCxnSpPr>
        <p:spPr>
          <a:xfrm>
            <a:off x="2987824" y="3223563"/>
            <a:ext cx="15121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3C57317-E38E-922B-A629-EB493E3487BE}"/>
              </a:ext>
            </a:extLst>
          </p:cNvPr>
          <p:cNvCxnSpPr>
            <a:cxnSpLocks/>
          </p:cNvCxnSpPr>
          <p:nvPr/>
        </p:nvCxnSpPr>
        <p:spPr>
          <a:xfrm>
            <a:off x="2987824" y="3632499"/>
            <a:ext cx="294933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1E2377F-8D73-89C3-6464-D6D7B665BFD3}"/>
              </a:ext>
            </a:extLst>
          </p:cNvPr>
          <p:cNvCxnSpPr>
            <a:cxnSpLocks/>
          </p:cNvCxnSpPr>
          <p:nvPr/>
        </p:nvCxnSpPr>
        <p:spPr>
          <a:xfrm>
            <a:off x="2987824" y="4030105"/>
            <a:ext cx="35571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C046929-6DE8-EB04-FE29-1DD212A924CA}"/>
              </a:ext>
            </a:extLst>
          </p:cNvPr>
          <p:cNvCxnSpPr>
            <a:cxnSpLocks/>
          </p:cNvCxnSpPr>
          <p:nvPr/>
        </p:nvCxnSpPr>
        <p:spPr>
          <a:xfrm>
            <a:off x="2987824" y="4391066"/>
            <a:ext cx="3816999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0ECFE7A-9F22-452C-4EF6-20DEB3DE832D}"/>
              </a:ext>
            </a:extLst>
          </p:cNvPr>
          <p:cNvCxnSpPr>
            <a:cxnSpLocks/>
          </p:cNvCxnSpPr>
          <p:nvPr/>
        </p:nvCxnSpPr>
        <p:spPr>
          <a:xfrm>
            <a:off x="2987824" y="4809731"/>
            <a:ext cx="405972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E307F5C-4FC1-57AE-DAE7-2D59B0CB5961}"/>
              </a:ext>
            </a:extLst>
          </p:cNvPr>
          <p:cNvCxnSpPr>
            <a:cxnSpLocks/>
          </p:cNvCxnSpPr>
          <p:nvPr/>
        </p:nvCxnSpPr>
        <p:spPr>
          <a:xfrm>
            <a:off x="2987824" y="5229200"/>
            <a:ext cx="434913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D9ACFBD-84A0-4FB7-AD8F-24FB89E247F3}"/>
              </a:ext>
            </a:extLst>
          </p:cNvPr>
          <p:cNvCxnSpPr>
            <a:cxnSpLocks/>
          </p:cNvCxnSpPr>
          <p:nvPr/>
        </p:nvCxnSpPr>
        <p:spPr>
          <a:xfrm flipV="1">
            <a:off x="5471967" y="3258884"/>
            <a:ext cx="0" cy="1414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3736D1-3F5C-AA6F-EF53-8DF375BAFCE6}"/>
              </a:ext>
            </a:extLst>
          </p:cNvPr>
          <p:cNvCxnSpPr>
            <a:cxnSpLocks/>
          </p:cNvCxnSpPr>
          <p:nvPr/>
        </p:nvCxnSpPr>
        <p:spPr>
          <a:xfrm flipV="1">
            <a:off x="4786291" y="2789880"/>
            <a:ext cx="0" cy="61040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3511EAC-0D4F-6798-A9B2-C4E857ABC5EB}"/>
              </a:ext>
            </a:extLst>
          </p:cNvPr>
          <p:cNvCxnSpPr>
            <a:cxnSpLocks/>
          </p:cNvCxnSpPr>
          <p:nvPr/>
        </p:nvCxnSpPr>
        <p:spPr>
          <a:xfrm flipH="1" flipV="1">
            <a:off x="4786291" y="3385302"/>
            <a:ext cx="683944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057525D-369B-66E7-CB8D-0E1892C82D2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5704563" y="3247805"/>
            <a:ext cx="0" cy="26819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885204A-1D02-E7E1-C191-41A61E304E86}"/>
              </a:ext>
            </a:extLst>
          </p:cNvPr>
          <p:cNvCxnSpPr>
            <a:cxnSpLocks/>
          </p:cNvCxnSpPr>
          <p:nvPr/>
        </p:nvCxnSpPr>
        <p:spPr>
          <a:xfrm flipV="1">
            <a:off x="4495266" y="3213328"/>
            <a:ext cx="0" cy="30267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7535AE0-D155-00DF-BD93-D1E1F7884BFC}"/>
              </a:ext>
            </a:extLst>
          </p:cNvPr>
          <p:cNvCxnSpPr>
            <a:cxnSpLocks/>
          </p:cNvCxnSpPr>
          <p:nvPr/>
        </p:nvCxnSpPr>
        <p:spPr>
          <a:xfrm>
            <a:off x="4495266" y="3500403"/>
            <a:ext cx="120929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13AEF8B-8AA3-D327-3E92-9F2023E61E9D}"/>
              </a:ext>
            </a:extLst>
          </p:cNvPr>
          <p:cNvCxnSpPr>
            <a:cxnSpLocks/>
          </p:cNvCxnSpPr>
          <p:nvPr/>
        </p:nvCxnSpPr>
        <p:spPr>
          <a:xfrm flipV="1">
            <a:off x="5937159" y="3247805"/>
            <a:ext cx="0" cy="40529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9494966-F76D-65DE-37D0-8761D77913E8}"/>
              </a:ext>
            </a:extLst>
          </p:cNvPr>
          <p:cNvCxnSpPr>
            <a:cxnSpLocks/>
          </p:cNvCxnSpPr>
          <p:nvPr/>
        </p:nvCxnSpPr>
        <p:spPr>
          <a:xfrm flipV="1">
            <a:off x="6544963" y="3299408"/>
            <a:ext cx="0" cy="731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C7C05E9-4CE8-C4E2-EE9C-5B3810DF274A}"/>
              </a:ext>
            </a:extLst>
          </p:cNvPr>
          <p:cNvCxnSpPr>
            <a:cxnSpLocks/>
          </p:cNvCxnSpPr>
          <p:nvPr/>
        </p:nvCxnSpPr>
        <p:spPr>
          <a:xfrm flipV="1">
            <a:off x="6804823" y="3258884"/>
            <a:ext cx="0" cy="114131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FA659E5-7583-53ED-7865-50F8752836B4}"/>
              </a:ext>
            </a:extLst>
          </p:cNvPr>
          <p:cNvCxnSpPr>
            <a:cxnSpLocks/>
          </p:cNvCxnSpPr>
          <p:nvPr/>
        </p:nvCxnSpPr>
        <p:spPr>
          <a:xfrm flipV="1">
            <a:off x="7047546" y="3250568"/>
            <a:ext cx="0" cy="155907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777B6BB-3241-4D95-B572-69FDC7EA2A4C}"/>
              </a:ext>
            </a:extLst>
          </p:cNvPr>
          <p:cNvCxnSpPr>
            <a:cxnSpLocks/>
          </p:cNvCxnSpPr>
          <p:nvPr/>
        </p:nvCxnSpPr>
        <p:spPr>
          <a:xfrm flipH="1" flipV="1">
            <a:off x="7303767" y="3258884"/>
            <a:ext cx="33189" cy="197031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DCBB0B0D-2BA6-DFE1-C7FF-C0FB2B42C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367701"/>
              </p:ext>
            </p:extLst>
          </p:nvPr>
        </p:nvGraphicFramePr>
        <p:xfrm>
          <a:off x="5380527" y="3012911"/>
          <a:ext cx="648072" cy="2348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18449483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728292816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517865109"/>
                    </a:ext>
                  </a:extLst>
                </a:gridCol>
              </a:tblGrid>
              <a:tr h="234894"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820538"/>
                  </a:ext>
                </a:extLst>
              </a:tr>
            </a:tbl>
          </a:graphicData>
        </a:graphic>
      </p:graphicFrame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19FFC95C-3C50-07EE-FE35-F4C1748FA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464138"/>
              </p:ext>
            </p:extLst>
          </p:nvPr>
        </p:nvGraphicFramePr>
        <p:xfrm>
          <a:off x="6444208" y="3023991"/>
          <a:ext cx="2005880" cy="234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35">
                  <a:extLst>
                    <a:ext uri="{9D8B030D-6E8A-4147-A177-3AD203B41FA5}">
                      <a16:colId xmlns:a16="http://schemas.microsoft.com/office/drawing/2014/main" val="1636271082"/>
                    </a:ext>
                  </a:extLst>
                </a:gridCol>
                <a:gridCol w="250735">
                  <a:extLst>
                    <a:ext uri="{9D8B030D-6E8A-4147-A177-3AD203B41FA5}">
                      <a16:colId xmlns:a16="http://schemas.microsoft.com/office/drawing/2014/main" val="1772060890"/>
                    </a:ext>
                  </a:extLst>
                </a:gridCol>
                <a:gridCol w="250735">
                  <a:extLst>
                    <a:ext uri="{9D8B030D-6E8A-4147-A177-3AD203B41FA5}">
                      <a16:colId xmlns:a16="http://schemas.microsoft.com/office/drawing/2014/main" val="2651297246"/>
                    </a:ext>
                  </a:extLst>
                </a:gridCol>
                <a:gridCol w="250735">
                  <a:extLst>
                    <a:ext uri="{9D8B030D-6E8A-4147-A177-3AD203B41FA5}">
                      <a16:colId xmlns:a16="http://schemas.microsoft.com/office/drawing/2014/main" val="693833003"/>
                    </a:ext>
                  </a:extLst>
                </a:gridCol>
                <a:gridCol w="250735">
                  <a:extLst>
                    <a:ext uri="{9D8B030D-6E8A-4147-A177-3AD203B41FA5}">
                      <a16:colId xmlns:a16="http://schemas.microsoft.com/office/drawing/2014/main" val="2176799077"/>
                    </a:ext>
                  </a:extLst>
                </a:gridCol>
                <a:gridCol w="250735">
                  <a:extLst>
                    <a:ext uri="{9D8B030D-6E8A-4147-A177-3AD203B41FA5}">
                      <a16:colId xmlns:a16="http://schemas.microsoft.com/office/drawing/2014/main" val="220827053"/>
                    </a:ext>
                  </a:extLst>
                </a:gridCol>
                <a:gridCol w="250735">
                  <a:extLst>
                    <a:ext uri="{9D8B030D-6E8A-4147-A177-3AD203B41FA5}">
                      <a16:colId xmlns:a16="http://schemas.microsoft.com/office/drawing/2014/main" val="1803198680"/>
                    </a:ext>
                  </a:extLst>
                </a:gridCol>
                <a:gridCol w="250735">
                  <a:extLst>
                    <a:ext uri="{9D8B030D-6E8A-4147-A177-3AD203B41FA5}">
                      <a16:colId xmlns:a16="http://schemas.microsoft.com/office/drawing/2014/main" val="885282309"/>
                    </a:ext>
                  </a:extLst>
                </a:gridCol>
              </a:tblGrid>
              <a:tr h="234893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539156"/>
                  </a:ext>
                </a:extLst>
              </a:tr>
            </a:tbl>
          </a:graphicData>
        </a:graphic>
      </p:graphicFrame>
      <p:grpSp>
        <p:nvGrpSpPr>
          <p:cNvPr id="62" name="그룹 61"/>
          <p:cNvGrpSpPr/>
          <p:nvPr/>
        </p:nvGrpSpPr>
        <p:grpSpPr>
          <a:xfrm>
            <a:off x="1403648" y="1981673"/>
            <a:ext cx="1584176" cy="4032448"/>
            <a:chOff x="1403648" y="1981673"/>
            <a:chExt cx="1584176" cy="403244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F6C16A2-3713-DA65-F496-1865382BD8B0}"/>
                </a:ext>
              </a:extLst>
            </p:cNvPr>
            <p:cNvSpPr/>
            <p:nvPr/>
          </p:nvSpPr>
          <p:spPr>
            <a:xfrm>
              <a:off x="1403648" y="1981673"/>
              <a:ext cx="1584176" cy="4032448"/>
            </a:xfrm>
            <a:prstGeom prst="rect">
              <a:avLst/>
            </a:prstGeom>
            <a:solidFill>
              <a:srgbClr val="FFBE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44FFFA9-567F-4C3E-0AD3-AEC01EA1866D}"/>
                </a:ext>
              </a:extLst>
            </p:cNvPr>
            <p:cNvSpPr/>
            <p:nvPr/>
          </p:nvSpPr>
          <p:spPr>
            <a:xfrm>
              <a:off x="1663517" y="2241625"/>
              <a:ext cx="1061109" cy="8756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NXP</a:t>
              </a:r>
              <a:endParaRPr lang="ko-KR" altLang="en-US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572BAAB-D441-0EB5-FA6A-B8188A94E70D}"/>
              </a:ext>
            </a:extLst>
          </p:cNvPr>
          <p:cNvSpPr txBox="1"/>
          <p:nvPr/>
        </p:nvSpPr>
        <p:spPr>
          <a:xfrm>
            <a:off x="2477060" y="6249014"/>
            <a:ext cx="496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NXP</a:t>
            </a:r>
            <a:r>
              <a:rPr lang="ko-KR" altLang="en-US" sz="2000" dirty="0"/>
              <a:t>의 </a:t>
            </a:r>
            <a:r>
              <a:rPr lang="en-US" altLang="ko-KR" sz="2000" dirty="0"/>
              <a:t>GPIO</a:t>
            </a:r>
            <a:r>
              <a:rPr lang="ko-KR" altLang="en-US" sz="2000" dirty="0"/>
              <a:t>핀과 </a:t>
            </a:r>
            <a:r>
              <a:rPr lang="en-US" altLang="ko-KR" sz="2000" dirty="0"/>
              <a:t>LCD 1602A</a:t>
            </a:r>
            <a:r>
              <a:rPr lang="ko-KR" altLang="en-US" sz="2000" dirty="0"/>
              <a:t>의 핀과 연결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988694" y="49453"/>
            <a:ext cx="521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&lt;“</a:t>
            </a:r>
            <a:r>
              <a:rPr lang="ko-KR" altLang="en-US" dirty="0"/>
              <a:t>부록19_LCD1602A_Datasheet</a:t>
            </a:r>
            <a:r>
              <a:rPr lang="en-US" altLang="ko-KR" dirty="0"/>
              <a:t>.pdf” </a:t>
            </a:r>
            <a:r>
              <a:rPr lang="ko-KR" altLang="en-US" dirty="0"/>
              <a:t>파일 참조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964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724"/>
            <a:ext cx="8229600" cy="1143000"/>
          </a:xfrm>
        </p:spPr>
        <p:txBody>
          <a:bodyPr/>
          <a:lstStyle/>
          <a:p>
            <a:r>
              <a:rPr lang="en-US" altLang="ko-KR" b="1">
                <a:latin typeface="+mj-lt"/>
                <a:ea typeface="나눔스퀘어" panose="020B0600000101010101" pitchFamily="50" charset="-127"/>
              </a:rPr>
              <a:t>Bus Communication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5E62F-AE5E-F01C-D460-5917D65980EF}"/>
              </a:ext>
            </a:extLst>
          </p:cNvPr>
          <p:cNvSpPr txBox="1">
            <a:spLocks/>
          </p:cNvSpPr>
          <p:nvPr/>
        </p:nvSpPr>
        <p:spPr>
          <a:xfrm>
            <a:off x="192365" y="812582"/>
            <a:ext cx="8565624" cy="32774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1800" b="1" dirty="0">
                <a:ea typeface="나눔스퀘어" panose="020B0600000101010101" pitchFamily="50" charset="-127"/>
              </a:rPr>
              <a:t>Data Bus</a:t>
            </a:r>
            <a:r>
              <a:rPr lang="ko-KR" altLang="en-US" sz="1800" b="1" dirty="0">
                <a:ea typeface="나눔스퀘어" panose="020B0600000101010101" pitchFamily="50" charset="-127"/>
              </a:rPr>
              <a:t>란</a:t>
            </a:r>
            <a:r>
              <a:rPr lang="en-US" altLang="ko-KR" sz="1800" b="1" dirty="0">
                <a:ea typeface="나눔스퀘어" panose="020B0600000101010101" pitchFamily="50" charset="-127"/>
              </a:rPr>
              <a:t>?</a:t>
            </a:r>
          </a:p>
          <a:p>
            <a:pPr lvl="1">
              <a:lnSpc>
                <a:spcPct val="160000"/>
              </a:lnSpc>
            </a:pPr>
            <a:r>
              <a:rPr lang="en-US" altLang="ko-KR" sz="1400" dirty="0">
                <a:ea typeface="나눔스퀘어" panose="020B0600000101010101" pitchFamily="50" charset="-127"/>
              </a:rPr>
              <a:t>Bus : 2</a:t>
            </a:r>
            <a:r>
              <a:rPr lang="ko-KR" altLang="en-US" sz="1400" dirty="0">
                <a:ea typeface="나눔스퀘어" panose="020B0600000101010101" pitchFamily="50" charset="-127"/>
              </a:rPr>
              <a:t>개 이상의 신호선의 모임</a:t>
            </a:r>
            <a:endParaRPr lang="en-US" altLang="ko-KR" sz="1400" dirty="0">
              <a:ea typeface="나눔스퀘어" panose="020B0600000101010101" pitchFamily="50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sz="1400" dirty="0">
                <a:ea typeface="나눔스퀘어" panose="020B0600000101010101" pitchFamily="50" charset="-127"/>
              </a:rPr>
              <a:t>Data Bus : </a:t>
            </a:r>
            <a:r>
              <a:rPr lang="ko-KR" altLang="en-US" sz="1400" dirty="0">
                <a:ea typeface="나눔스퀘어" panose="020B0600000101010101" pitchFamily="50" charset="-127"/>
              </a:rPr>
              <a:t>한번에 여러 개의 </a:t>
            </a:r>
            <a:r>
              <a:rPr lang="en-US" altLang="ko-KR" sz="1400" dirty="0">
                <a:ea typeface="나눔스퀘어" panose="020B0600000101010101" pitchFamily="50" charset="-127"/>
              </a:rPr>
              <a:t>bit</a:t>
            </a:r>
            <a:r>
              <a:rPr lang="ko-KR" altLang="en-US" sz="1400" dirty="0">
                <a:ea typeface="나눔스퀘어" panose="020B0600000101010101" pitchFamily="50" charset="-127"/>
              </a:rPr>
              <a:t>를 전송할 수 있는 버스</a:t>
            </a:r>
            <a:r>
              <a:rPr lang="en-US" altLang="ko-KR" sz="1400" dirty="0"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ea typeface="나눔스퀘어" panose="020B0600000101010101" pitchFamily="50" charset="-127"/>
              </a:rPr>
              <a:t>데이터를 주고 받을 수 있다</a:t>
            </a:r>
            <a:r>
              <a:rPr lang="en-US" altLang="ko-KR" sz="1400" dirty="0"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ea typeface="나눔스퀘어" panose="020B0600000101010101" pitchFamily="50" charset="-127"/>
              </a:rPr>
              <a:t>양방향</a:t>
            </a:r>
            <a:r>
              <a:rPr lang="en-US" altLang="ko-KR" sz="1400" dirty="0"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60000"/>
              </a:lnSpc>
            </a:pPr>
            <a:r>
              <a:rPr lang="en-US" altLang="ko-KR" sz="1800" b="1" dirty="0">
                <a:ea typeface="나눔스퀘어" panose="020B0600000101010101" pitchFamily="50" charset="-127"/>
              </a:rPr>
              <a:t>Bus </a:t>
            </a:r>
            <a:r>
              <a:rPr lang="ko-KR" altLang="en-US" sz="1800" b="1" dirty="0">
                <a:ea typeface="나눔스퀘어" panose="020B0600000101010101" pitchFamily="50" charset="-127"/>
              </a:rPr>
              <a:t>통신</a:t>
            </a:r>
            <a:endParaRPr lang="en-US" altLang="ko-KR" sz="1800" b="1" dirty="0">
              <a:ea typeface="나눔스퀘어" panose="020B0600000101010101" pitchFamily="50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sz="1400" dirty="0">
                <a:ea typeface="나눔스퀘어" panose="020B0600000101010101" pitchFamily="50" charset="-127"/>
              </a:rPr>
              <a:t>버스를 이용한 통신</a:t>
            </a:r>
            <a:r>
              <a:rPr lang="en-US" altLang="ko-KR" sz="1400" dirty="0"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ea typeface="나눔스퀘어" panose="020B0600000101010101" pitchFamily="50" charset="-127"/>
              </a:rPr>
              <a:t>직렬버스통신과 병렬버스통신이 있다</a:t>
            </a:r>
            <a:r>
              <a:rPr lang="en-US" altLang="ko-KR" sz="1400" dirty="0">
                <a:ea typeface="나눔스퀘어" panose="020B0600000101010101" pitchFamily="50" charset="-127"/>
              </a:rPr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>
                <a:ea typeface="나눔스퀘어" panose="020B0600000101010101" pitchFamily="50" charset="-127"/>
              </a:rPr>
              <a:t>직렬버스통신 </a:t>
            </a:r>
            <a:r>
              <a:rPr lang="en-US" altLang="ko-KR" sz="1400" dirty="0"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ea typeface="나눔스퀘어" panose="020B0600000101010101" pitchFamily="50" charset="-127"/>
              </a:rPr>
              <a:t>하나의 </a:t>
            </a:r>
            <a:r>
              <a:rPr lang="en-US" altLang="ko-KR" sz="1400" dirty="0">
                <a:ea typeface="나눔스퀘어" panose="020B0600000101010101" pitchFamily="50" charset="-127"/>
              </a:rPr>
              <a:t>Bus</a:t>
            </a:r>
            <a:r>
              <a:rPr lang="ko-KR" altLang="en-US" sz="1400" dirty="0">
                <a:ea typeface="나눔스퀘어" panose="020B0600000101010101" pitchFamily="50" charset="-127"/>
              </a:rPr>
              <a:t>를 통해 여러 </a:t>
            </a:r>
            <a:r>
              <a:rPr lang="en-US" altLang="ko-KR" sz="1400" dirty="0">
                <a:ea typeface="나눔스퀘어" panose="020B0600000101010101" pitchFamily="50" charset="-127"/>
              </a:rPr>
              <a:t>bit</a:t>
            </a:r>
            <a:r>
              <a:rPr lang="ko-KR" altLang="en-US" sz="1400" dirty="0">
                <a:ea typeface="나눔스퀘어" panose="020B0600000101010101" pitchFamily="50" charset="-127"/>
              </a:rPr>
              <a:t>의 데이터를 연속해서 전송</a:t>
            </a:r>
            <a:endParaRPr lang="en-US" altLang="ko-KR" sz="1400" dirty="0">
              <a:ea typeface="나눔스퀘어" panose="020B0600000101010101" pitchFamily="50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sz="1400" dirty="0">
                <a:ea typeface="나눔스퀘어" panose="020B0600000101010101" pitchFamily="50" charset="-127"/>
              </a:rPr>
              <a:t>병렬버스통신 </a:t>
            </a:r>
            <a:r>
              <a:rPr lang="en-US" altLang="ko-KR" sz="1400" dirty="0"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ea typeface="나눔스퀘어" panose="020B0600000101010101" pitchFamily="50" charset="-127"/>
              </a:rPr>
              <a:t>여러 개의 </a:t>
            </a:r>
            <a:r>
              <a:rPr lang="en-US" altLang="ko-KR" sz="1400" dirty="0">
                <a:ea typeface="나눔스퀘어" panose="020B0600000101010101" pitchFamily="50" charset="-127"/>
              </a:rPr>
              <a:t>Bus</a:t>
            </a:r>
            <a:r>
              <a:rPr lang="ko-KR" altLang="en-US" sz="1400" dirty="0">
                <a:ea typeface="나눔스퀘어" panose="020B0600000101010101" pitchFamily="50" charset="-127"/>
              </a:rPr>
              <a:t>에서 여러 </a:t>
            </a:r>
            <a:r>
              <a:rPr lang="en-US" altLang="ko-KR" sz="1400" dirty="0">
                <a:ea typeface="나눔스퀘어" panose="020B0600000101010101" pitchFamily="50" charset="-127"/>
              </a:rPr>
              <a:t>bit</a:t>
            </a:r>
            <a:r>
              <a:rPr lang="ko-KR" altLang="en-US" sz="1400" dirty="0">
                <a:ea typeface="나눔스퀘어" panose="020B0600000101010101" pitchFamily="50" charset="-127"/>
              </a:rPr>
              <a:t>의 데이터를 한번에 전송</a:t>
            </a:r>
            <a:endParaRPr lang="en-US" altLang="ko-KR" sz="1400" dirty="0">
              <a:ea typeface="나눔스퀘어" panose="020B0600000101010101" pitchFamily="50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sz="1400" dirty="0">
                <a:ea typeface="나눔스퀘어" panose="020B0600000101010101" pitchFamily="50" charset="-127"/>
              </a:rPr>
              <a:t>LCD 1602A</a:t>
            </a:r>
            <a:r>
              <a:rPr lang="ko-KR" altLang="en-US" sz="1400" dirty="0">
                <a:ea typeface="나눔스퀘어" panose="020B0600000101010101" pitchFamily="50" charset="-127"/>
              </a:rPr>
              <a:t>에서는 병렬버스통신을 이용해 명령 및 문자를 입</a:t>
            </a:r>
            <a:r>
              <a:rPr lang="en-US" altLang="ko-KR" sz="1400" dirty="0"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ea typeface="나눔스퀘어" panose="020B0600000101010101" pitchFamily="50" charset="-127"/>
              </a:rPr>
              <a:t>출력</a:t>
            </a:r>
            <a:r>
              <a:rPr lang="en-US" altLang="ko-KR" sz="1400" dirty="0"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019C67-3CD7-6721-D5C2-B937326ABB9D}"/>
              </a:ext>
            </a:extLst>
          </p:cNvPr>
          <p:cNvSpPr/>
          <p:nvPr/>
        </p:nvSpPr>
        <p:spPr>
          <a:xfrm>
            <a:off x="466725" y="5637997"/>
            <a:ext cx="864096" cy="8640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DCF83E-2D10-8E2E-4444-767D01FB5A15}"/>
              </a:ext>
            </a:extLst>
          </p:cNvPr>
          <p:cNvSpPr/>
          <p:nvPr/>
        </p:nvSpPr>
        <p:spPr>
          <a:xfrm>
            <a:off x="2987005" y="5637997"/>
            <a:ext cx="864096" cy="8640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83CC0094-526D-7C24-28E4-E3EE769C08FD}"/>
              </a:ext>
            </a:extLst>
          </p:cNvPr>
          <p:cNvGrpSpPr/>
          <p:nvPr/>
        </p:nvGrpSpPr>
        <p:grpSpPr>
          <a:xfrm>
            <a:off x="466725" y="4368283"/>
            <a:ext cx="3384376" cy="864096"/>
            <a:chOff x="457200" y="4581128"/>
            <a:chExt cx="3384376" cy="8640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926E8E1-2DF8-8720-0F8E-184ADFB9FA24}"/>
                </a:ext>
              </a:extLst>
            </p:cNvPr>
            <p:cNvSpPr/>
            <p:nvPr/>
          </p:nvSpPr>
          <p:spPr>
            <a:xfrm>
              <a:off x="457200" y="4581128"/>
              <a:ext cx="864096" cy="8640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3A3E0C8-6904-8683-1DE7-8CC337BCB02B}"/>
                </a:ext>
              </a:extLst>
            </p:cNvPr>
            <p:cNvSpPr/>
            <p:nvPr/>
          </p:nvSpPr>
          <p:spPr>
            <a:xfrm>
              <a:off x="2977480" y="4581128"/>
              <a:ext cx="864096" cy="8640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4354619-49EE-AAB1-76B2-5F7C32933D50}"/>
                </a:ext>
              </a:extLst>
            </p:cNvPr>
            <p:cNvSpPr/>
            <p:nvPr/>
          </p:nvSpPr>
          <p:spPr>
            <a:xfrm>
              <a:off x="1321296" y="4977172"/>
              <a:ext cx="1656184" cy="720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E55CEA-EE7D-18C1-5D8E-77D8A6FDAD7B}"/>
              </a:ext>
            </a:extLst>
          </p:cNvPr>
          <p:cNvSpPr/>
          <p:nvPr/>
        </p:nvSpPr>
        <p:spPr>
          <a:xfrm>
            <a:off x="1330821" y="5737938"/>
            <a:ext cx="1656184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E998AC-5AAF-44D8-1DDC-659F13937470}"/>
              </a:ext>
            </a:extLst>
          </p:cNvPr>
          <p:cNvSpPr/>
          <p:nvPr/>
        </p:nvSpPr>
        <p:spPr>
          <a:xfrm>
            <a:off x="1330821" y="5873883"/>
            <a:ext cx="1656184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9794BA-0CE3-B625-FFBD-DF031F2739F0}"/>
              </a:ext>
            </a:extLst>
          </p:cNvPr>
          <p:cNvSpPr/>
          <p:nvPr/>
        </p:nvSpPr>
        <p:spPr>
          <a:xfrm>
            <a:off x="1330821" y="6014340"/>
            <a:ext cx="1656184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80BB0F-B5C3-C53D-AF70-9952CAA4E913}"/>
              </a:ext>
            </a:extLst>
          </p:cNvPr>
          <p:cNvSpPr/>
          <p:nvPr/>
        </p:nvSpPr>
        <p:spPr>
          <a:xfrm>
            <a:off x="1330821" y="6154774"/>
            <a:ext cx="1656184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EDE3F4-F6AE-9B05-8C86-2C9689B73769}"/>
              </a:ext>
            </a:extLst>
          </p:cNvPr>
          <p:cNvSpPr/>
          <p:nvPr/>
        </p:nvSpPr>
        <p:spPr>
          <a:xfrm>
            <a:off x="1330821" y="6295208"/>
            <a:ext cx="1656184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2F83B4-F393-A88C-D5BB-413FB3C75D1F}"/>
              </a:ext>
            </a:extLst>
          </p:cNvPr>
          <p:cNvSpPr/>
          <p:nvPr/>
        </p:nvSpPr>
        <p:spPr>
          <a:xfrm flipV="1">
            <a:off x="4149477" y="5188611"/>
            <a:ext cx="2160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72EDF0-8896-0A82-2CE2-E72FAD69D1F5}"/>
              </a:ext>
            </a:extLst>
          </p:cNvPr>
          <p:cNvSpPr/>
          <p:nvPr/>
        </p:nvSpPr>
        <p:spPr>
          <a:xfrm flipV="1">
            <a:off x="4583906" y="5188611"/>
            <a:ext cx="2160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27A55BD-3597-575D-AC0E-3F7F8ED4634C}"/>
              </a:ext>
            </a:extLst>
          </p:cNvPr>
          <p:cNvSpPr/>
          <p:nvPr/>
        </p:nvSpPr>
        <p:spPr>
          <a:xfrm flipV="1">
            <a:off x="4981290" y="5188610"/>
            <a:ext cx="25306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27AB2D-3CD6-9216-1A64-BBA5B1C6D7F9}"/>
              </a:ext>
            </a:extLst>
          </p:cNvPr>
          <p:cNvSpPr/>
          <p:nvPr/>
        </p:nvSpPr>
        <p:spPr>
          <a:xfrm flipV="1">
            <a:off x="5413685" y="5188609"/>
            <a:ext cx="25510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74DAD3A-0A76-10A9-4949-5DDEA1EF7618}"/>
              </a:ext>
            </a:extLst>
          </p:cNvPr>
          <p:cNvSpPr/>
          <p:nvPr/>
        </p:nvSpPr>
        <p:spPr>
          <a:xfrm>
            <a:off x="4319782" y="4370235"/>
            <a:ext cx="45719" cy="850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67C3C94-A987-9D36-C6D6-A93E53A564EC}"/>
              </a:ext>
            </a:extLst>
          </p:cNvPr>
          <p:cNvSpPr/>
          <p:nvPr/>
        </p:nvSpPr>
        <p:spPr>
          <a:xfrm>
            <a:off x="4537635" y="4370235"/>
            <a:ext cx="45719" cy="864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E5EE05-8C66-0DBC-3A4D-4478C0FEFB54}"/>
              </a:ext>
            </a:extLst>
          </p:cNvPr>
          <p:cNvSpPr/>
          <p:nvPr/>
        </p:nvSpPr>
        <p:spPr>
          <a:xfrm>
            <a:off x="4768716" y="4370235"/>
            <a:ext cx="45719" cy="864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25132D-32C5-A5C3-1E37-33EF3EB949BC}"/>
              </a:ext>
            </a:extLst>
          </p:cNvPr>
          <p:cNvSpPr/>
          <p:nvPr/>
        </p:nvSpPr>
        <p:spPr>
          <a:xfrm>
            <a:off x="4981290" y="4370235"/>
            <a:ext cx="45719" cy="850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9EB21E3-0FBF-5DBC-29C2-EF3E7322D00E}"/>
              </a:ext>
            </a:extLst>
          </p:cNvPr>
          <p:cNvSpPr/>
          <p:nvPr/>
        </p:nvSpPr>
        <p:spPr>
          <a:xfrm>
            <a:off x="5189593" y="4370235"/>
            <a:ext cx="51592" cy="8640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79184BC-FACF-EE03-F155-D99FF90F8F16}"/>
              </a:ext>
            </a:extLst>
          </p:cNvPr>
          <p:cNvSpPr/>
          <p:nvPr/>
        </p:nvSpPr>
        <p:spPr>
          <a:xfrm>
            <a:off x="5413685" y="4370235"/>
            <a:ext cx="45719" cy="850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E25387F-B26D-3213-1BFB-9C0BEB76EF72}"/>
              </a:ext>
            </a:extLst>
          </p:cNvPr>
          <p:cNvSpPr/>
          <p:nvPr/>
        </p:nvSpPr>
        <p:spPr>
          <a:xfrm flipV="1">
            <a:off x="4334148" y="4370236"/>
            <a:ext cx="2160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0BAB6D3-41B2-F89D-60E4-A569085FAB05}"/>
              </a:ext>
            </a:extLst>
          </p:cNvPr>
          <p:cNvSpPr/>
          <p:nvPr/>
        </p:nvSpPr>
        <p:spPr>
          <a:xfrm flipV="1">
            <a:off x="4768577" y="4370236"/>
            <a:ext cx="2160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EF91049-FAC8-477C-D350-767D559D6708}"/>
              </a:ext>
            </a:extLst>
          </p:cNvPr>
          <p:cNvSpPr/>
          <p:nvPr/>
        </p:nvSpPr>
        <p:spPr>
          <a:xfrm flipV="1">
            <a:off x="5203006" y="4370236"/>
            <a:ext cx="2160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92EDC8-AD8B-580A-E96D-A8842C0ACC7F}"/>
              </a:ext>
            </a:extLst>
          </p:cNvPr>
          <p:cNvSpPr txBox="1"/>
          <p:nvPr/>
        </p:nvSpPr>
        <p:spPr>
          <a:xfrm>
            <a:off x="4319782" y="5205242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t1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4DE3DD-31A4-F492-2EE8-342272A50E4B}"/>
              </a:ext>
            </a:extLst>
          </p:cNvPr>
          <p:cNvSpPr txBox="1"/>
          <p:nvPr/>
        </p:nvSpPr>
        <p:spPr>
          <a:xfrm>
            <a:off x="4525750" y="5205242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t2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76780C-8539-B800-D172-119A99BC24B6}"/>
              </a:ext>
            </a:extLst>
          </p:cNvPr>
          <p:cNvSpPr txBox="1"/>
          <p:nvPr/>
        </p:nvSpPr>
        <p:spPr>
          <a:xfrm>
            <a:off x="4748918" y="5205242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t3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3BEDDF-3E09-E3C6-D266-FDC54EE499A7}"/>
              </a:ext>
            </a:extLst>
          </p:cNvPr>
          <p:cNvSpPr txBox="1"/>
          <p:nvPr/>
        </p:nvSpPr>
        <p:spPr>
          <a:xfrm>
            <a:off x="4971234" y="5205242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t4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C88447-8EB7-C687-3CD2-0CA460691334}"/>
              </a:ext>
            </a:extLst>
          </p:cNvPr>
          <p:cNvSpPr txBox="1"/>
          <p:nvPr/>
        </p:nvSpPr>
        <p:spPr>
          <a:xfrm>
            <a:off x="5185542" y="5205242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t5</a:t>
            </a:r>
            <a:endParaRPr lang="ko-KR" altLang="en-US" sz="11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A5FF373-57F4-BBC4-F976-FBBDC825C26C}"/>
              </a:ext>
            </a:extLst>
          </p:cNvPr>
          <p:cNvSpPr txBox="1"/>
          <p:nvPr/>
        </p:nvSpPr>
        <p:spPr>
          <a:xfrm>
            <a:off x="959037" y="563799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ch1</a:t>
            </a:r>
            <a:endParaRPr lang="ko-KR" altLang="en-US" sz="1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8F42BD-325B-21DD-64F7-1E5BFC51A793}"/>
              </a:ext>
            </a:extLst>
          </p:cNvPr>
          <p:cNvSpPr txBox="1"/>
          <p:nvPr/>
        </p:nvSpPr>
        <p:spPr>
          <a:xfrm>
            <a:off x="959037" y="577786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ch2</a:t>
            </a:r>
            <a:endParaRPr lang="ko-KR" altLang="en-US" sz="1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E0804FA-8589-F843-4FDF-6D8ACBD33B05}"/>
              </a:ext>
            </a:extLst>
          </p:cNvPr>
          <p:cNvSpPr txBox="1"/>
          <p:nvPr/>
        </p:nvSpPr>
        <p:spPr>
          <a:xfrm>
            <a:off x="959037" y="592414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ch3</a:t>
            </a:r>
            <a:endParaRPr lang="ko-KR" altLang="en-US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C9C36C-2B54-F0E0-1690-E8A136B05287}"/>
              </a:ext>
            </a:extLst>
          </p:cNvPr>
          <p:cNvSpPr txBox="1"/>
          <p:nvPr/>
        </p:nvSpPr>
        <p:spPr>
          <a:xfrm>
            <a:off x="959037" y="6063302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ch4</a:t>
            </a:r>
            <a:endParaRPr lang="ko-KR" altLang="en-US" sz="1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A8402B7-1FC5-B021-4256-35E112BC6F76}"/>
              </a:ext>
            </a:extLst>
          </p:cNvPr>
          <p:cNvSpPr txBox="1"/>
          <p:nvPr/>
        </p:nvSpPr>
        <p:spPr>
          <a:xfrm>
            <a:off x="959037" y="6205612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ch5</a:t>
            </a:r>
            <a:endParaRPr lang="ko-KR" altLang="en-US" sz="1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22ABB00-DD16-471E-A032-981151C9D7D2}"/>
              </a:ext>
            </a:extLst>
          </p:cNvPr>
          <p:cNvSpPr txBox="1"/>
          <p:nvPr/>
        </p:nvSpPr>
        <p:spPr>
          <a:xfrm>
            <a:off x="2965990" y="563799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ch1</a:t>
            </a:r>
            <a:endParaRPr lang="ko-KR" altLang="en-US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4F192C-D015-B45B-CB6A-40D91DB38B39}"/>
              </a:ext>
            </a:extLst>
          </p:cNvPr>
          <p:cNvSpPr txBox="1"/>
          <p:nvPr/>
        </p:nvSpPr>
        <p:spPr>
          <a:xfrm>
            <a:off x="2965990" y="577786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ch2</a:t>
            </a:r>
            <a:endParaRPr lang="ko-KR" altLang="en-US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0B6DECE-25EC-863B-37DE-A18F1EB2E0EA}"/>
              </a:ext>
            </a:extLst>
          </p:cNvPr>
          <p:cNvSpPr txBox="1"/>
          <p:nvPr/>
        </p:nvSpPr>
        <p:spPr>
          <a:xfrm>
            <a:off x="2965990" y="592414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ch3</a:t>
            </a:r>
            <a:endParaRPr lang="ko-KR" alt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056B975-199C-5D72-AC3F-D4B3E9AE4845}"/>
              </a:ext>
            </a:extLst>
          </p:cNvPr>
          <p:cNvSpPr txBox="1"/>
          <p:nvPr/>
        </p:nvSpPr>
        <p:spPr>
          <a:xfrm>
            <a:off x="2965990" y="6063302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ch4</a:t>
            </a:r>
            <a:endParaRPr lang="ko-KR" altLang="en-US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A69C7FC-BFAC-3FB0-72D5-1BD097F8D8FC}"/>
              </a:ext>
            </a:extLst>
          </p:cNvPr>
          <p:cNvSpPr txBox="1"/>
          <p:nvPr/>
        </p:nvSpPr>
        <p:spPr>
          <a:xfrm>
            <a:off x="2965990" y="6205612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ch5</a:t>
            </a:r>
            <a:endParaRPr lang="ko-KR" alt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722A097-CCD2-1885-0265-70C1184C47BE}"/>
              </a:ext>
            </a:extLst>
          </p:cNvPr>
          <p:cNvSpPr txBox="1"/>
          <p:nvPr/>
        </p:nvSpPr>
        <p:spPr>
          <a:xfrm>
            <a:off x="4323965" y="6404359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t1</a:t>
            </a:r>
            <a:endParaRPr lang="ko-KR" altLang="en-US" sz="11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8EB55B4-3C70-0912-6C46-59F0EC722416}"/>
              </a:ext>
            </a:extLst>
          </p:cNvPr>
          <p:cNvSpPr txBox="1"/>
          <p:nvPr/>
        </p:nvSpPr>
        <p:spPr>
          <a:xfrm>
            <a:off x="3933453" y="47302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37F11AA-9B8C-F491-A410-336ADFC6491B}"/>
              </a:ext>
            </a:extLst>
          </p:cNvPr>
          <p:cNvSpPr txBox="1"/>
          <p:nvPr/>
        </p:nvSpPr>
        <p:spPr>
          <a:xfrm>
            <a:off x="3874731" y="465631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ch1</a:t>
            </a:r>
            <a:endParaRPr lang="ko-KR" altLang="en-US" sz="1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5DE74E7-3E58-9585-1B48-25F6FE01EA46}"/>
              </a:ext>
            </a:extLst>
          </p:cNvPr>
          <p:cNvSpPr txBox="1"/>
          <p:nvPr/>
        </p:nvSpPr>
        <p:spPr>
          <a:xfrm>
            <a:off x="2959063" y="465631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ch1</a:t>
            </a:r>
            <a:endParaRPr lang="ko-KR" altLang="en-US" sz="1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37C2535-086A-ED9E-C448-0FA0CFE994D3}"/>
              </a:ext>
            </a:extLst>
          </p:cNvPr>
          <p:cNvSpPr txBox="1"/>
          <p:nvPr/>
        </p:nvSpPr>
        <p:spPr>
          <a:xfrm>
            <a:off x="978387" y="4656313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ch1</a:t>
            </a:r>
            <a:endParaRPr lang="ko-KR" altLang="en-US" sz="1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65BBD24-68CF-BC5F-BF99-A048FF7023C0}"/>
              </a:ext>
            </a:extLst>
          </p:cNvPr>
          <p:cNvSpPr txBox="1"/>
          <p:nvPr/>
        </p:nvSpPr>
        <p:spPr>
          <a:xfrm>
            <a:off x="3872116" y="5637997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ch1</a:t>
            </a:r>
            <a:endParaRPr lang="ko-KR" altLang="en-US" sz="10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9EF7617-4300-9D88-BC25-80569D056C5E}"/>
              </a:ext>
            </a:extLst>
          </p:cNvPr>
          <p:cNvSpPr txBox="1"/>
          <p:nvPr/>
        </p:nvSpPr>
        <p:spPr>
          <a:xfrm>
            <a:off x="3872116" y="577786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ch2</a:t>
            </a:r>
            <a:endParaRPr lang="ko-KR" altLang="en-US" sz="1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2819AD2-3C7B-6ED1-C36E-D97A3AC01682}"/>
              </a:ext>
            </a:extLst>
          </p:cNvPr>
          <p:cNvSpPr txBox="1"/>
          <p:nvPr/>
        </p:nvSpPr>
        <p:spPr>
          <a:xfrm>
            <a:off x="3872116" y="5924148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ch3</a:t>
            </a:r>
            <a:endParaRPr lang="ko-KR" altLang="en-US" sz="1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7F2473B-69E0-15DC-0B8C-349185319D76}"/>
              </a:ext>
            </a:extLst>
          </p:cNvPr>
          <p:cNvSpPr txBox="1"/>
          <p:nvPr/>
        </p:nvSpPr>
        <p:spPr>
          <a:xfrm>
            <a:off x="3872116" y="6063302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ch4</a:t>
            </a:r>
            <a:endParaRPr lang="ko-KR" altLang="en-US" sz="1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5B4D924-B1AA-BB3E-DF7C-271F76CD8F21}"/>
              </a:ext>
            </a:extLst>
          </p:cNvPr>
          <p:cNvSpPr txBox="1"/>
          <p:nvPr/>
        </p:nvSpPr>
        <p:spPr>
          <a:xfrm>
            <a:off x="3872116" y="6205612"/>
            <a:ext cx="389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ch5</a:t>
            </a:r>
            <a:endParaRPr lang="ko-KR" altLang="en-US" sz="10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305291-50A5-67AC-52F5-80482627846A}"/>
              </a:ext>
            </a:extLst>
          </p:cNvPr>
          <p:cNvSpPr txBox="1"/>
          <p:nvPr/>
        </p:nvSpPr>
        <p:spPr>
          <a:xfrm>
            <a:off x="4334148" y="56379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652FC74-5152-28C8-C610-383E2AF380A1}"/>
              </a:ext>
            </a:extLst>
          </p:cNvPr>
          <p:cNvSpPr txBox="1"/>
          <p:nvPr/>
        </p:nvSpPr>
        <p:spPr>
          <a:xfrm>
            <a:off x="4334148" y="577786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0</a:t>
            </a:r>
            <a:endParaRPr lang="ko-KR" altLang="en-US" sz="1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DA38D2E-D56C-D4E9-D2AF-B56CAEA01B14}"/>
              </a:ext>
            </a:extLst>
          </p:cNvPr>
          <p:cNvSpPr txBox="1"/>
          <p:nvPr/>
        </p:nvSpPr>
        <p:spPr>
          <a:xfrm>
            <a:off x="4334148" y="592414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88800D-D25E-CB9D-7A71-5365837DD4FB}"/>
              </a:ext>
            </a:extLst>
          </p:cNvPr>
          <p:cNvSpPr txBox="1"/>
          <p:nvPr/>
        </p:nvSpPr>
        <p:spPr>
          <a:xfrm>
            <a:off x="4334148" y="60633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0</a:t>
            </a:r>
            <a:endParaRPr lang="ko-KR" altLang="en-US" sz="1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8542E2C-5ABD-7C3D-FDA6-F1B41EEF3544}"/>
              </a:ext>
            </a:extLst>
          </p:cNvPr>
          <p:cNvSpPr txBox="1"/>
          <p:nvPr/>
        </p:nvSpPr>
        <p:spPr>
          <a:xfrm>
            <a:off x="4334148" y="620561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39" name="화살표: 오른쪽 138">
            <a:extLst>
              <a:ext uri="{FF2B5EF4-FFF2-40B4-BE49-F238E27FC236}">
                <a16:creationId xmlns:a16="http://schemas.microsoft.com/office/drawing/2014/main" id="{E66B4BE2-B9EE-D307-4A10-62ECE076EA49}"/>
              </a:ext>
            </a:extLst>
          </p:cNvPr>
          <p:cNvSpPr/>
          <p:nvPr/>
        </p:nvSpPr>
        <p:spPr>
          <a:xfrm>
            <a:off x="5831950" y="4583706"/>
            <a:ext cx="386329" cy="361994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A5A9DD5-5737-E1BB-6DE8-163F69F3D657}"/>
              </a:ext>
            </a:extLst>
          </p:cNvPr>
          <p:cNvSpPr txBox="1"/>
          <p:nvPr/>
        </p:nvSpPr>
        <p:spPr>
          <a:xfrm>
            <a:off x="6453733" y="458370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10101</a:t>
            </a:r>
            <a:r>
              <a:rPr lang="ko-KR" altLang="en-US" dirty="0"/>
              <a:t>전송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48307F6-8A86-E73B-DB70-9ADF798D82D7}"/>
              </a:ext>
            </a:extLst>
          </p:cNvPr>
          <p:cNvSpPr txBox="1"/>
          <p:nvPr/>
        </p:nvSpPr>
        <p:spPr>
          <a:xfrm>
            <a:off x="6453733" y="5873883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10101</a:t>
            </a:r>
            <a:r>
              <a:rPr lang="ko-KR" altLang="en-US" dirty="0"/>
              <a:t>전송</a:t>
            </a:r>
          </a:p>
        </p:txBody>
      </p:sp>
      <p:sp>
        <p:nvSpPr>
          <p:cNvPr id="142" name="화살표: 오른쪽 141">
            <a:extLst>
              <a:ext uri="{FF2B5EF4-FFF2-40B4-BE49-F238E27FC236}">
                <a16:creationId xmlns:a16="http://schemas.microsoft.com/office/drawing/2014/main" id="{69A89861-46D7-48B2-1ACA-2988D3C9C1E6}"/>
              </a:ext>
            </a:extLst>
          </p:cNvPr>
          <p:cNvSpPr/>
          <p:nvPr/>
        </p:nvSpPr>
        <p:spPr>
          <a:xfrm>
            <a:off x="5831950" y="5873765"/>
            <a:ext cx="386329" cy="361994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3F36D7E6-C0E9-B1F9-91A1-6556047C6516}"/>
              </a:ext>
            </a:extLst>
          </p:cNvPr>
          <p:cNvSpPr/>
          <p:nvPr/>
        </p:nvSpPr>
        <p:spPr>
          <a:xfrm>
            <a:off x="261045" y="5541615"/>
            <a:ext cx="7776864" cy="11243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1CE6E1D-4743-3DE2-3F89-A621EFAA2EF8}"/>
              </a:ext>
            </a:extLst>
          </p:cNvPr>
          <p:cNvSpPr txBox="1"/>
          <p:nvPr/>
        </p:nvSpPr>
        <p:spPr>
          <a:xfrm>
            <a:off x="8000268" y="6154774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1602A</a:t>
            </a:r>
            <a:r>
              <a:rPr lang="ko-KR" altLang="en-US" sz="1400" dirty="0"/>
              <a:t>에서</a:t>
            </a:r>
            <a:endParaRPr lang="en-US" altLang="ko-KR" sz="1400" dirty="0"/>
          </a:p>
          <a:p>
            <a:r>
              <a:rPr lang="ko-KR" altLang="en-US" sz="14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907655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182840" y="1556792"/>
            <a:ext cx="5477780" cy="482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14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1400" b="1" dirty="0">
                <a:ea typeface="나눔스퀘어" panose="020B0600000101010101" pitchFamily="50" charset="-127"/>
              </a:rPr>
              <a:t>모듈 통신방법</a:t>
            </a:r>
            <a:endParaRPr lang="en-US" altLang="ko-KR" sz="1400" dirty="0"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D221B-29A5-B655-09D6-A53468EEE544}"/>
              </a:ext>
            </a:extLst>
          </p:cNvPr>
          <p:cNvSpPr txBox="1"/>
          <p:nvPr/>
        </p:nvSpPr>
        <p:spPr>
          <a:xfrm>
            <a:off x="4568676" y="1560240"/>
            <a:ext cx="44157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 </a:t>
            </a:r>
            <a:r>
              <a:rPr lang="en-US" altLang="ko-KR" dirty="0"/>
              <a:t>RS,</a:t>
            </a:r>
            <a:r>
              <a:rPr lang="ko-KR" altLang="en-US" dirty="0"/>
              <a:t> </a:t>
            </a:r>
            <a:r>
              <a:rPr lang="en-US" altLang="ko-KR" dirty="0"/>
              <a:t>R/W bit</a:t>
            </a:r>
            <a:r>
              <a:rPr lang="ko-KR" altLang="en-US" dirty="0"/>
              <a:t>를 조정 </a:t>
            </a:r>
            <a:endParaRPr lang="en-US" altLang="ko-KR" dirty="0"/>
          </a:p>
          <a:p>
            <a:r>
              <a:rPr lang="ko-KR" altLang="en-US" dirty="0"/>
              <a:t>② </a:t>
            </a:r>
            <a:r>
              <a:rPr lang="en-US" altLang="ko-KR" dirty="0"/>
              <a:t>Enable Bit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세팅</a:t>
            </a:r>
            <a:endParaRPr lang="en-US" altLang="ko-KR" dirty="0"/>
          </a:p>
          <a:p>
            <a:r>
              <a:rPr lang="ko-KR" altLang="en-US" dirty="0"/>
              <a:t>③ </a:t>
            </a:r>
            <a:r>
              <a:rPr lang="en-US" altLang="ko-KR" dirty="0"/>
              <a:t>D0~D7 Bit</a:t>
            </a:r>
            <a:r>
              <a:rPr lang="ko-KR" altLang="en-US" dirty="0"/>
              <a:t>를 입력해 명령 입</a:t>
            </a:r>
            <a:r>
              <a:rPr lang="en-US" altLang="ko-KR" dirty="0"/>
              <a:t>/</a:t>
            </a:r>
            <a:r>
              <a:rPr lang="ko-KR" altLang="en-US" dirty="0"/>
              <a:t>출력</a:t>
            </a:r>
            <a:endParaRPr lang="en-US" altLang="ko-KR" dirty="0"/>
          </a:p>
          <a:p>
            <a:r>
              <a:rPr lang="ko-KR" altLang="en-US" dirty="0"/>
              <a:t>④ </a:t>
            </a:r>
            <a:r>
              <a:rPr lang="en-US" altLang="ko-KR" dirty="0"/>
              <a:t>Enable Bit</a:t>
            </a:r>
            <a:r>
              <a:rPr lang="ko-KR" altLang="en-US" dirty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endParaRPr lang="en-US" altLang="ko-KR" dirty="0"/>
          </a:p>
          <a:p>
            <a:r>
              <a:rPr lang="ko-KR" altLang="en-US" dirty="0"/>
              <a:t>⑤ 충분한 지연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Busy flag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될 때 까지 대기</a:t>
            </a:r>
            <a:endParaRPr lang="en-US" altLang="ko-KR" dirty="0"/>
          </a:p>
          <a:p>
            <a:r>
              <a:rPr lang="ko-KR" altLang="en-US" dirty="0"/>
              <a:t>⑥ ①</a:t>
            </a:r>
            <a:r>
              <a:rPr lang="en-US" altLang="ko-KR" dirty="0"/>
              <a:t>~</a:t>
            </a:r>
            <a:r>
              <a:rPr lang="ko-KR" altLang="en-US" dirty="0"/>
              <a:t> ⑤과정 반복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4" y="2060848"/>
            <a:ext cx="4045187" cy="41767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85" y="3820082"/>
            <a:ext cx="3997698" cy="263741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 txBox="1">
            <a:spLocks/>
          </p:cNvSpPr>
          <p:nvPr/>
        </p:nvSpPr>
        <p:spPr>
          <a:xfrm>
            <a:off x="457200" y="-273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>
                <a:ea typeface="나눔스퀘어" panose="020B0600000101010101" pitchFamily="50" charset="-127"/>
              </a:rPr>
              <a:t>1602A LCD Communication</a:t>
            </a:r>
            <a:endParaRPr lang="ko-KR" altLang="en-US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731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182840" y="1016735"/>
            <a:ext cx="5477780" cy="482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4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400" b="1" dirty="0">
                <a:ea typeface="나눔스퀘어" panose="020B0600000101010101" pitchFamily="50" charset="-127"/>
              </a:rPr>
              <a:t>모듈 통신방법</a:t>
            </a:r>
            <a:endParaRPr lang="en-US" altLang="ko-KR" sz="2400" b="1" dirty="0">
              <a:ea typeface="나눔스퀘어" panose="020B0600000101010101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600" dirty="0">
                <a:ea typeface="나눔스퀘어" panose="020B0600000101010101" pitchFamily="50" charset="-127"/>
              </a:rPr>
              <a:t>8bit </a:t>
            </a:r>
            <a:r>
              <a:rPr lang="ko-KR" altLang="en-US" sz="1600" dirty="0">
                <a:ea typeface="나눔스퀘어" panose="020B0600000101010101" pitchFamily="50" charset="-127"/>
              </a:rPr>
              <a:t>통신</a:t>
            </a:r>
            <a:endParaRPr lang="en-US" altLang="ko-KR" sz="1600" dirty="0">
              <a:ea typeface="나눔스퀘어" panose="020B0600000101010101" pitchFamily="50" charset="-127"/>
            </a:endParaRPr>
          </a:p>
          <a:p>
            <a:pPr lvl="1"/>
            <a:endParaRPr lang="en-US" altLang="ko-KR" sz="1600" dirty="0">
              <a:ea typeface="나눔스퀘어" panose="020B0600000101010101" pitchFamily="50" charset="-127"/>
            </a:endParaRPr>
          </a:p>
          <a:p>
            <a:pPr lvl="1"/>
            <a:endParaRPr lang="en-US" altLang="ko-KR" sz="1600" dirty="0">
              <a:ea typeface="나눔스퀘어" panose="020B0600000101010101" pitchFamily="50" charset="-127"/>
            </a:endParaRPr>
          </a:p>
          <a:p>
            <a:pPr lvl="1"/>
            <a:endParaRPr lang="en-US" altLang="ko-KR" sz="1600" dirty="0">
              <a:ea typeface="나눔스퀘어" panose="020B0600000101010101" pitchFamily="50" charset="-127"/>
            </a:endParaRPr>
          </a:p>
          <a:p>
            <a:pPr lvl="1"/>
            <a:endParaRPr lang="en-US" altLang="ko-KR" sz="1600" dirty="0">
              <a:ea typeface="나눔스퀘어" panose="020B0600000101010101" pitchFamily="50" charset="-127"/>
            </a:endParaRPr>
          </a:p>
          <a:p>
            <a:pPr lvl="1"/>
            <a:endParaRPr lang="en-US" altLang="ko-KR" sz="1600" dirty="0">
              <a:ea typeface="나눔스퀘어" panose="020B0600000101010101" pitchFamily="50" charset="-127"/>
            </a:endParaRPr>
          </a:p>
          <a:p>
            <a:pPr lvl="1"/>
            <a:endParaRPr lang="en-US" altLang="ko-KR" sz="1600" dirty="0">
              <a:ea typeface="나눔스퀘어" panose="020B0600000101010101" pitchFamily="50" charset="-127"/>
            </a:endParaRPr>
          </a:p>
          <a:p>
            <a:pPr lvl="1"/>
            <a:endParaRPr lang="en-US" altLang="ko-KR" sz="1600" dirty="0">
              <a:ea typeface="나눔스퀘어" panose="020B0600000101010101" pitchFamily="50" charset="-127"/>
            </a:endParaRPr>
          </a:p>
          <a:p>
            <a:pPr lvl="1"/>
            <a:endParaRPr lang="en-US" altLang="ko-KR" sz="1600" dirty="0">
              <a:ea typeface="나눔스퀘어" panose="020B0600000101010101" pitchFamily="50" charset="-127"/>
            </a:endParaRPr>
          </a:p>
          <a:p>
            <a:pPr marL="800100" lvl="1" indent="-342900">
              <a:buFont typeface="+mj-lt"/>
              <a:buAutoNum type="arabicParenR" startAt="2"/>
            </a:pPr>
            <a:r>
              <a:rPr lang="en-US" altLang="ko-KR" sz="1600" dirty="0">
                <a:ea typeface="나눔스퀘어" panose="020B0600000101010101" pitchFamily="50" charset="-127"/>
              </a:rPr>
              <a:t>4bit</a:t>
            </a:r>
            <a:r>
              <a:rPr lang="ko-KR" altLang="en-US" sz="1600" dirty="0">
                <a:ea typeface="나눔스퀘어" panose="020B0600000101010101" pitchFamily="50" charset="-127"/>
              </a:rPr>
              <a:t> 통신</a:t>
            </a:r>
            <a:endParaRPr lang="en-US" altLang="ko-KR" sz="1600" dirty="0">
              <a:ea typeface="나눔스퀘어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B8C390-17AC-BE43-E4E3-BE6899307B46}"/>
              </a:ext>
            </a:extLst>
          </p:cNvPr>
          <p:cNvGrpSpPr/>
          <p:nvPr/>
        </p:nvGrpSpPr>
        <p:grpSpPr>
          <a:xfrm>
            <a:off x="182840" y="2062575"/>
            <a:ext cx="3230790" cy="813049"/>
            <a:chOff x="45066" y="2602632"/>
            <a:chExt cx="3230790" cy="81304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6980D7E-18F5-E7A7-F27D-23D23ADF8459}"/>
                </a:ext>
              </a:extLst>
            </p:cNvPr>
            <p:cNvCxnSpPr/>
            <p:nvPr/>
          </p:nvCxnSpPr>
          <p:spPr>
            <a:xfrm>
              <a:off x="1043608" y="2602632"/>
              <a:ext cx="792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2E6196-E178-10B5-58E5-1A769A83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592" y="2602632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11B84D2-6A19-2464-35FC-C3036F76DA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5696" y="2602632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E83F8F5-B916-6404-4223-C94587766FAC}"/>
                </a:ext>
              </a:extLst>
            </p:cNvPr>
            <p:cNvCxnSpPr>
              <a:cxnSpLocks/>
            </p:cNvCxnSpPr>
            <p:nvPr/>
          </p:nvCxnSpPr>
          <p:spPr>
            <a:xfrm>
              <a:off x="539552" y="3394720"/>
              <a:ext cx="360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24F85BA-EA21-D15E-9F6F-EFC00ACC7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79712" y="3415681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516A4A0-EF4A-D585-41FB-B4D71325F6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5696" y="2623593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A9E747-1153-788A-3C44-D10FDBF7AD29}"/>
                </a:ext>
              </a:extLst>
            </p:cNvPr>
            <p:cNvSpPr txBox="1"/>
            <p:nvPr/>
          </p:nvSpPr>
          <p:spPr>
            <a:xfrm>
              <a:off x="45066" y="2681845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Enable</a:t>
              </a:r>
            </a:p>
            <a:p>
              <a:r>
                <a:rPr lang="en-US" altLang="ko-KR" sz="1400" dirty="0"/>
                <a:t>Bit</a:t>
              </a:r>
              <a:endParaRPr lang="ko-KR" altLang="en-US" sz="14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4ED0A10-7EF9-8173-EAA2-AF233570190A}"/>
              </a:ext>
            </a:extLst>
          </p:cNvPr>
          <p:cNvSpPr txBox="1"/>
          <p:nvPr/>
        </p:nvSpPr>
        <p:spPr>
          <a:xfrm>
            <a:off x="102573" y="3314980"/>
            <a:ext cx="5613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Data</a:t>
            </a:r>
          </a:p>
          <a:p>
            <a:r>
              <a:rPr lang="en-US" altLang="ko-KR" sz="1400" dirty="0"/>
              <a:t>Bit</a:t>
            </a:r>
          </a:p>
          <a:p>
            <a:r>
              <a:rPr lang="en-US" altLang="ko-KR" sz="1400" dirty="0"/>
              <a:t>0~7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27DD2B-7A86-16FF-C231-FDE8A81C4242}"/>
              </a:ext>
            </a:extLst>
          </p:cNvPr>
          <p:cNvSpPr txBox="1"/>
          <p:nvPr/>
        </p:nvSpPr>
        <p:spPr>
          <a:xfrm>
            <a:off x="3573696" y="2135453"/>
            <a:ext cx="5474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LCD_D0~7</a:t>
            </a:r>
            <a:r>
              <a:rPr lang="ko-KR" altLang="en-US" dirty="0"/>
              <a:t>의 </a:t>
            </a:r>
            <a:r>
              <a:rPr lang="en-US" altLang="ko-KR" dirty="0"/>
              <a:t>GPIO pin</a:t>
            </a:r>
            <a:r>
              <a:rPr lang="ko-KR" altLang="en-US" dirty="0"/>
              <a:t>에 연결</a:t>
            </a:r>
            <a:endParaRPr lang="en-US" altLang="ko-KR" dirty="0"/>
          </a:p>
          <a:p>
            <a:r>
              <a:rPr lang="ko-KR" altLang="en-US" dirty="0"/>
              <a:t>한번의 </a:t>
            </a:r>
            <a:r>
              <a:rPr lang="en-US" altLang="ko-KR" dirty="0"/>
              <a:t>Enable time</a:t>
            </a:r>
            <a:r>
              <a:rPr lang="ko-KR" altLang="en-US" dirty="0"/>
              <a:t>동안 </a:t>
            </a:r>
            <a:r>
              <a:rPr lang="en-US" altLang="ko-KR" dirty="0"/>
              <a:t>0~7</a:t>
            </a:r>
            <a:r>
              <a:rPr lang="ko-KR" altLang="en-US" dirty="0"/>
              <a:t>의 데이터 비트를 전송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4F099A-62DA-4E31-AAA0-7829E65136DF}"/>
              </a:ext>
            </a:extLst>
          </p:cNvPr>
          <p:cNvGrpSpPr/>
          <p:nvPr/>
        </p:nvGrpSpPr>
        <p:grpSpPr>
          <a:xfrm>
            <a:off x="630856" y="3240352"/>
            <a:ext cx="2782774" cy="814773"/>
            <a:chOff x="630856" y="3780409"/>
            <a:chExt cx="2782774" cy="814773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CE3320C-E77A-D2AD-9790-52F9CA9A97E9}"/>
                </a:ext>
              </a:extLst>
            </p:cNvPr>
            <p:cNvCxnSpPr/>
            <p:nvPr/>
          </p:nvCxnSpPr>
          <p:spPr>
            <a:xfrm>
              <a:off x="1139854" y="3780409"/>
              <a:ext cx="792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752794D-4936-F1F2-85B4-7CCBED6D3F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3D6E243-5F9B-DF42-1C0B-DAC5861CC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838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82C65B-747F-2D14-F493-84DFA542C983}"/>
                </a:ext>
              </a:extLst>
            </p:cNvPr>
            <p:cNvGrpSpPr/>
            <p:nvPr/>
          </p:nvGrpSpPr>
          <p:grpSpPr>
            <a:xfrm flipV="1">
              <a:off x="990896" y="3803094"/>
              <a:ext cx="1080120" cy="792088"/>
              <a:chOff x="853950" y="4491976"/>
              <a:chExt cx="1080120" cy="792088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29E47E68-0ED6-DD3E-F672-D06BA13993D6}"/>
                  </a:ext>
                </a:extLst>
              </p:cNvPr>
              <p:cNvCxnSpPr/>
              <p:nvPr/>
            </p:nvCxnSpPr>
            <p:spPr>
              <a:xfrm>
                <a:off x="997966" y="4491976"/>
                <a:ext cx="7920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30BB621E-0AEA-3C88-CB93-0D0C771892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CCA3D4DD-2793-6C6F-88C4-C883D93F1F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950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54230E79-0708-C082-DEB6-FB4B1BE0C736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3788544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7C42CF9-25A5-8C3C-F6BF-89FFD7783040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4572497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C74D5CF-2835-95E0-66EF-166128F59E9E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3803094"/>
              <a:ext cx="360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F437531-E1EB-34E0-1336-DA9D9F8E8B14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4571754"/>
              <a:ext cx="360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302E390-5658-9156-B1CD-00CEA77EC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8E734CE-C1ED-6AC0-647E-44AE1CF9D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4636C5-E6A2-CDEE-3799-03C72BEC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779369-2370-D025-8837-5EC219A4C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B2C747E-E5C3-C3CD-A9AD-E9E9BB74C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B43579B-AF3F-2A2A-C8DA-C0ECCD5CF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EEAF181-8AED-CE1C-FD41-6C32EDFB7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69" y="3788544"/>
              <a:ext cx="67861" cy="19973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6083152-811A-50A1-84DC-109DF98C8C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8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7117E50-4730-8B60-A9AA-91ECB0A3D3D4}"/>
              </a:ext>
            </a:extLst>
          </p:cNvPr>
          <p:cNvSpPr txBox="1"/>
          <p:nvPr/>
        </p:nvSpPr>
        <p:spPr>
          <a:xfrm>
            <a:off x="102573" y="5912682"/>
            <a:ext cx="5613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Data</a:t>
            </a:r>
          </a:p>
          <a:p>
            <a:r>
              <a:rPr lang="en-US" altLang="ko-KR" sz="1400" dirty="0"/>
              <a:t>Bit</a:t>
            </a:r>
          </a:p>
          <a:p>
            <a:r>
              <a:rPr lang="en-US" altLang="ko-KR" sz="1400" dirty="0"/>
              <a:t>4~7</a:t>
            </a:r>
            <a:endParaRPr lang="ko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B4FFAD-189F-C24B-A378-D0A1923E81CD}"/>
              </a:ext>
            </a:extLst>
          </p:cNvPr>
          <p:cNvSpPr txBox="1"/>
          <p:nvPr/>
        </p:nvSpPr>
        <p:spPr>
          <a:xfrm>
            <a:off x="3573696" y="4739490"/>
            <a:ext cx="5474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LCD_D4~7</a:t>
            </a:r>
            <a:r>
              <a:rPr lang="ko-KR" altLang="en-US" dirty="0"/>
              <a:t>의 </a:t>
            </a:r>
            <a:r>
              <a:rPr lang="en-US" altLang="ko-KR" dirty="0"/>
              <a:t>GPIO pin</a:t>
            </a:r>
            <a:r>
              <a:rPr lang="ko-KR" altLang="en-US" dirty="0"/>
              <a:t>에 연결</a:t>
            </a:r>
            <a:endParaRPr lang="en-US" altLang="ko-KR" dirty="0"/>
          </a:p>
          <a:p>
            <a:r>
              <a:rPr lang="ko-KR" altLang="en-US" dirty="0"/>
              <a:t>한번의 </a:t>
            </a:r>
            <a:r>
              <a:rPr lang="en-US" altLang="ko-KR" dirty="0"/>
              <a:t>Enable time</a:t>
            </a:r>
            <a:r>
              <a:rPr lang="ko-KR" altLang="en-US" dirty="0"/>
              <a:t>동안 </a:t>
            </a:r>
            <a:r>
              <a:rPr lang="en-US" altLang="ko-KR" dirty="0"/>
              <a:t>4~7</a:t>
            </a:r>
            <a:r>
              <a:rPr lang="ko-KR" altLang="en-US" dirty="0"/>
              <a:t>의 데이터 비트를 전송</a:t>
            </a:r>
            <a:endParaRPr lang="en-US" altLang="ko-KR" dirty="0"/>
          </a:p>
          <a:p>
            <a:r>
              <a:rPr lang="ko-KR" altLang="en-US" dirty="0"/>
              <a:t>다음의 </a:t>
            </a:r>
            <a:r>
              <a:rPr lang="en-US" altLang="ko-KR" dirty="0"/>
              <a:t>Enable time</a:t>
            </a:r>
            <a:r>
              <a:rPr lang="ko-KR" altLang="en-US" dirty="0"/>
              <a:t>동안 </a:t>
            </a:r>
            <a:r>
              <a:rPr lang="en-US" altLang="ko-KR" dirty="0"/>
              <a:t>0~3</a:t>
            </a:r>
            <a:r>
              <a:rPr lang="ko-KR" altLang="en-US" dirty="0"/>
              <a:t>의 데이터 비트를 전송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A220E17-F917-E582-4C79-9AE5866B0454}"/>
              </a:ext>
            </a:extLst>
          </p:cNvPr>
          <p:cNvGrpSpPr/>
          <p:nvPr/>
        </p:nvGrpSpPr>
        <p:grpSpPr>
          <a:xfrm>
            <a:off x="630856" y="5838053"/>
            <a:ext cx="1552677" cy="821187"/>
            <a:chOff x="630856" y="3780408"/>
            <a:chExt cx="2841801" cy="821187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7D771CE-2E26-3507-36E6-339E2A0C8638}"/>
                </a:ext>
              </a:extLst>
            </p:cNvPr>
            <p:cNvCxnSpPr/>
            <p:nvPr/>
          </p:nvCxnSpPr>
          <p:spPr>
            <a:xfrm>
              <a:off x="1139854" y="3780409"/>
              <a:ext cx="792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F2FD70-187E-DF2D-F900-372DE814DF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14EF6CE0-5D1B-B74D-802B-2CA02629F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0548" y="3780409"/>
              <a:ext cx="149307" cy="8211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D8E76089-CBC8-AC5A-CE06-E531962B3BF2}"/>
                </a:ext>
              </a:extLst>
            </p:cNvPr>
            <p:cNvGrpSpPr/>
            <p:nvPr/>
          </p:nvGrpSpPr>
          <p:grpSpPr>
            <a:xfrm flipV="1">
              <a:off x="988947" y="3780408"/>
              <a:ext cx="1082069" cy="814774"/>
              <a:chOff x="852001" y="4491976"/>
              <a:chExt cx="1082069" cy="814774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9D45398A-907F-6F2F-DA2A-4081D8F05385}"/>
                  </a:ext>
                </a:extLst>
              </p:cNvPr>
              <p:cNvCxnSpPr/>
              <p:nvPr/>
            </p:nvCxnSpPr>
            <p:spPr>
              <a:xfrm>
                <a:off x="997966" y="4491976"/>
                <a:ext cx="7920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A8645143-D040-EE49-CF96-4C8BB1531D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20862643-8C74-9DF4-CF55-C0CE6E4DCA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2001" y="4503938"/>
                <a:ext cx="145965" cy="8028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C017C6F-A12A-2BCB-BC5C-F23C6806093F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7" y="3788544"/>
              <a:ext cx="1385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C47A1BE-485E-D311-249F-439EEA7B17F3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7" y="4593701"/>
              <a:ext cx="1401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DF3D18DE-5069-EC15-2A78-B9655F6BE1DD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3780409"/>
              <a:ext cx="3600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60A84CA-0E5C-9E2C-D8A9-29339D9E8544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4593701"/>
              <a:ext cx="3600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1BD78A1C-06D2-4AE7-B415-E6BBC46AA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E9EF01F-699C-5FB5-5033-8095BE66D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C29248E-CFC6-7B81-1915-4A8234730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B4417799-A4BE-0E06-B9D7-0687CA7CA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7DD220C0-B28F-AB50-681D-26CEF55B60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F9AB1BF3-62BA-A572-46E0-F60D3FB1C5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A76963D-D2CE-4A93-2EB7-D5E3D5DFF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69" y="3788544"/>
              <a:ext cx="67861" cy="19973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F59C8B7-187E-DE01-D59A-8AFF0D89B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8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C36B47D-2129-CDF5-CFC1-01F619A083DE}"/>
              </a:ext>
            </a:extLst>
          </p:cNvPr>
          <p:cNvGrpSpPr/>
          <p:nvPr/>
        </p:nvGrpSpPr>
        <p:grpSpPr>
          <a:xfrm>
            <a:off x="182840" y="4660277"/>
            <a:ext cx="3309038" cy="834010"/>
            <a:chOff x="182840" y="4781640"/>
            <a:chExt cx="3309038" cy="834010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9F120F3-EA42-4DA9-EB27-5CC97B4DD082}"/>
                </a:ext>
              </a:extLst>
            </p:cNvPr>
            <p:cNvGrpSpPr/>
            <p:nvPr/>
          </p:nvGrpSpPr>
          <p:grpSpPr>
            <a:xfrm>
              <a:off x="677326" y="4781640"/>
              <a:ext cx="1501867" cy="813049"/>
              <a:chOff x="677326" y="4781640"/>
              <a:chExt cx="2736304" cy="813049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6940CEA-DD46-0E4E-88C7-F9D538597B21}"/>
                  </a:ext>
                </a:extLst>
              </p:cNvPr>
              <p:cNvCxnSpPr/>
              <p:nvPr/>
            </p:nvCxnSpPr>
            <p:spPr>
              <a:xfrm>
                <a:off x="1181382" y="4781640"/>
                <a:ext cx="7920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5D5EC477-BC04-E249-2B40-5226559471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7366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62638BF-7456-6BD0-8C2A-C51AF0E83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3470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57A28F6E-F153-3C94-6B8E-BF49A036B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3600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593B9FB-0162-FC31-B0E2-92DFC0605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7486" y="5594689"/>
                <a:ext cx="12961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2A570D2-6C00-B7EA-BAB5-0DC580EE6F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3470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53C09F-9BCC-216C-D8AF-4498A164432E}"/>
                </a:ext>
              </a:extLst>
            </p:cNvPr>
            <p:cNvSpPr txBox="1"/>
            <p:nvPr/>
          </p:nvSpPr>
          <p:spPr>
            <a:xfrm>
              <a:off x="182840" y="4860853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Enable</a:t>
              </a:r>
            </a:p>
            <a:p>
              <a:r>
                <a:rPr lang="en-US" altLang="ko-KR" sz="1400" dirty="0"/>
                <a:t>Bit</a:t>
              </a:r>
              <a:endParaRPr lang="ko-KR" altLang="en-US" sz="1400" dirty="0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25D3A80-C0B3-7E9A-165F-F0E34837CEB0}"/>
                </a:ext>
              </a:extLst>
            </p:cNvPr>
            <p:cNvGrpSpPr/>
            <p:nvPr/>
          </p:nvGrpSpPr>
          <p:grpSpPr>
            <a:xfrm>
              <a:off x="1990011" y="4802601"/>
              <a:ext cx="1501867" cy="813049"/>
              <a:chOff x="677326" y="4781640"/>
              <a:chExt cx="2736304" cy="813049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E9F608B8-56C9-AB21-0D2D-3AAFB0CFF1BE}"/>
                  </a:ext>
                </a:extLst>
              </p:cNvPr>
              <p:cNvCxnSpPr/>
              <p:nvPr/>
            </p:nvCxnSpPr>
            <p:spPr>
              <a:xfrm>
                <a:off x="1181382" y="4781640"/>
                <a:ext cx="7920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B1C21B1-DCEA-D310-A2FD-004C24FD96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7366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EE7417C5-C0A3-CDD0-70D1-728778A11E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3470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F86FDF26-B758-AD80-DAB7-42A2C87E91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3600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731902E3-E5FC-4D11-258B-A06009490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7486" y="5594689"/>
                <a:ext cx="12961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E026C3A3-9FEE-E0BE-51DC-F36C658AFF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73470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B4F4AD3-F335-9BDA-A542-164F0B6FF5BB}"/>
              </a:ext>
            </a:extLst>
          </p:cNvPr>
          <p:cNvGrpSpPr/>
          <p:nvPr/>
        </p:nvGrpSpPr>
        <p:grpSpPr>
          <a:xfrm>
            <a:off x="2177134" y="5842121"/>
            <a:ext cx="1327411" cy="829323"/>
            <a:chOff x="984126" y="3765859"/>
            <a:chExt cx="2429504" cy="829323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3D8D1D3-2CB0-670C-7E0D-EE71BEA19A41}"/>
                </a:ext>
              </a:extLst>
            </p:cNvPr>
            <p:cNvCxnSpPr/>
            <p:nvPr/>
          </p:nvCxnSpPr>
          <p:spPr>
            <a:xfrm>
              <a:off x="1139854" y="3780409"/>
              <a:ext cx="792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DE10066-C478-BA57-2954-A4067D4A35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3A302BB-9B23-B55F-0F5E-C7E713E7A4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838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03E348B-A952-05E5-8D40-9838015A4888}"/>
                </a:ext>
              </a:extLst>
            </p:cNvPr>
            <p:cNvGrpSpPr/>
            <p:nvPr/>
          </p:nvGrpSpPr>
          <p:grpSpPr>
            <a:xfrm flipV="1">
              <a:off x="984126" y="3765859"/>
              <a:ext cx="1086890" cy="829323"/>
              <a:chOff x="847180" y="4491976"/>
              <a:chExt cx="1086890" cy="829323"/>
            </a:xfrm>
          </p:grpSpPr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27256357-9AF6-0848-CC21-FCD53C790901}"/>
                  </a:ext>
                </a:extLst>
              </p:cNvPr>
              <p:cNvCxnSpPr/>
              <p:nvPr/>
            </p:nvCxnSpPr>
            <p:spPr>
              <a:xfrm>
                <a:off x="997966" y="4491976"/>
                <a:ext cx="7920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D3CA6916-60CE-C32F-AE6B-0688DB69A3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310CA49B-5974-786A-036C-38F9EC49A4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7180" y="4491976"/>
                <a:ext cx="150786" cy="8293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E84CCDAC-6FB8-9281-7027-089AF90AB553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3788544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098B782F-C993-604F-EF45-E0168860C294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4572497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93CFF7C-054D-24F7-A3B1-B1FBF40CF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996426AE-BB7C-105F-7196-5820AAD63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304DCE6-95F9-DF1A-0D1D-6AF07002C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30BD1D36-C437-0F17-1EC8-84E848F0C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87BB62FD-7EFD-DB1B-4155-F0873CB47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C2A86FDD-6129-ADB9-CB5B-59CE47B81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3C7BA47-EE8C-3E7B-F0D4-AF406425B4B7}"/>
              </a:ext>
            </a:extLst>
          </p:cNvPr>
          <p:cNvSpPr txBox="1"/>
          <p:nvPr/>
        </p:nvSpPr>
        <p:spPr>
          <a:xfrm>
            <a:off x="889995" y="607877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7:4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23A4A-289D-1A69-BE19-26BA1122C10D}"/>
              </a:ext>
            </a:extLst>
          </p:cNvPr>
          <p:cNvSpPr txBox="1"/>
          <p:nvPr/>
        </p:nvSpPr>
        <p:spPr>
          <a:xfrm>
            <a:off x="2248261" y="607877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3:0</a:t>
            </a:r>
            <a:endParaRPr lang="ko-KR" altLang="en-US" dirty="0"/>
          </a:p>
        </p:txBody>
      </p:sp>
      <p:sp>
        <p:nvSpPr>
          <p:cNvPr id="93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Communication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562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18102" y="1196752"/>
            <a:ext cx="5477780" cy="4824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14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1400" b="1" dirty="0">
                <a:ea typeface="나눔스퀘어" panose="020B0600000101010101" pitchFamily="50" charset="-127"/>
              </a:rPr>
              <a:t>모듈 명령</a:t>
            </a:r>
            <a:endParaRPr lang="en-US" altLang="ko-KR" sz="1400" dirty="0"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4FF5E8-5BA5-982E-3F9D-59F748E50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3"/>
            <a:ext cx="6552728" cy="47472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88694" y="49453"/>
            <a:ext cx="521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&lt;“</a:t>
            </a:r>
            <a:r>
              <a:rPr lang="ko-KR" altLang="en-US" dirty="0"/>
              <a:t>부록19_LCD1602A_Datasheet</a:t>
            </a:r>
            <a:r>
              <a:rPr lang="en-US" altLang="ko-KR" dirty="0"/>
              <a:t>.pdf” </a:t>
            </a:r>
            <a:r>
              <a:rPr lang="ko-KR" altLang="en-US" dirty="0"/>
              <a:t>파일 참조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18102" y="6304002"/>
            <a:ext cx="61206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DDRAM: Display data RAM //  CGRAM: Character generator RAM  //  ACG: CGRAM address</a:t>
            </a:r>
          </a:p>
          <a:p>
            <a:r>
              <a:rPr lang="en-US" altLang="ko-KR" sz="1000" dirty="0"/>
              <a:t>ADD: DDRAM address (corresponds to cursor address)</a:t>
            </a:r>
          </a:p>
          <a:p>
            <a:r>
              <a:rPr lang="en-US" altLang="ko-KR" sz="1000" dirty="0"/>
              <a:t>AC: Address counter used for both DD and CGRAM addresses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770830" y="4193929"/>
            <a:ext cx="2265667" cy="2088232"/>
            <a:chOff x="6770830" y="4193929"/>
            <a:chExt cx="2265667" cy="2088232"/>
          </a:xfrm>
        </p:grpSpPr>
        <p:sp>
          <p:nvSpPr>
            <p:cNvPr id="5" name="직사각형 4"/>
            <p:cNvSpPr/>
            <p:nvPr/>
          </p:nvSpPr>
          <p:spPr>
            <a:xfrm>
              <a:off x="6770831" y="4261481"/>
              <a:ext cx="226566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/>
                <a:t>I/D = 1: Increment</a:t>
              </a:r>
            </a:p>
            <a:p>
              <a:r>
                <a:rPr lang="en-US" altLang="ko-KR" sz="1000" dirty="0"/>
                <a:t>I/D = 0: Decrement</a:t>
              </a:r>
            </a:p>
            <a:p>
              <a:r>
                <a:rPr lang="en-US" altLang="ko-KR" sz="1000" dirty="0"/>
                <a:t>S = 1: Accompanies display shift</a:t>
              </a:r>
            </a:p>
            <a:p>
              <a:r>
                <a:rPr lang="en-US" altLang="ko-KR" sz="1000" dirty="0"/>
                <a:t>S/C = 1: Display shift</a:t>
              </a:r>
            </a:p>
            <a:p>
              <a:r>
                <a:rPr lang="en-US" altLang="ko-KR" sz="1000" dirty="0"/>
                <a:t>S/C = 0: Cursor move</a:t>
              </a:r>
            </a:p>
            <a:p>
              <a:r>
                <a:rPr lang="en-US" altLang="ko-KR" sz="1000" dirty="0"/>
                <a:t>R/L = 1: Shift to the right</a:t>
              </a:r>
            </a:p>
            <a:p>
              <a:r>
                <a:rPr lang="en-US" altLang="ko-KR" sz="1000" dirty="0"/>
                <a:t>R/L = 0: Shift to the left</a:t>
              </a:r>
            </a:p>
            <a:p>
              <a:r>
                <a:rPr lang="en-US" altLang="ko-KR" sz="1000" dirty="0"/>
                <a:t>DL = 1: 8 bits, DL = 0: 4 bits</a:t>
              </a:r>
            </a:p>
            <a:p>
              <a:r>
                <a:rPr lang="en-US" altLang="ko-KR" sz="1000" dirty="0"/>
                <a:t>N = 1: 2 lines, N = 0: 1 line</a:t>
              </a:r>
            </a:p>
            <a:p>
              <a:r>
                <a:rPr lang="en-US" altLang="ko-KR" sz="1000" dirty="0"/>
                <a:t>F = 1: 5 ´ 10 dots, F = 0: 5 ´ 8 dots</a:t>
              </a:r>
            </a:p>
            <a:p>
              <a:r>
                <a:rPr lang="en-US" altLang="ko-KR" sz="1000" dirty="0"/>
                <a:t>BF = 1: Internally operating</a:t>
              </a:r>
            </a:p>
            <a:p>
              <a:r>
                <a:rPr lang="en-US" altLang="ko-KR" sz="1000" dirty="0"/>
                <a:t>BF = 0: Instructions acceptable</a:t>
              </a:r>
              <a:endParaRPr lang="ko-KR" altLang="en-US" sz="10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770830" y="4193929"/>
              <a:ext cx="2265667" cy="2088232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 txBox="1">
            <a:spLocks/>
          </p:cNvSpPr>
          <p:nvPr/>
        </p:nvSpPr>
        <p:spPr>
          <a:xfrm>
            <a:off x="457200" y="1257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ea typeface="나눔스퀘어" panose="020B0600000101010101" pitchFamily="50" charset="-127"/>
              </a:rPr>
              <a:t>1602A LCD Communication</a:t>
            </a:r>
            <a:endParaRPr lang="ko-KR" altLang="en-US" b="1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679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441"/>
            <a:ext cx="8229600" cy="69406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Busy Flag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130863" y="601598"/>
            <a:ext cx="5477780" cy="481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Busy flag </a:t>
            </a:r>
            <a:r>
              <a:rPr lang="ko-KR" altLang="en-US" sz="2000" b="1" dirty="0">
                <a:ea typeface="나눔스퀘어" panose="020B0600000101010101" pitchFamily="50" charset="-127"/>
              </a:rPr>
              <a:t>동작과정</a:t>
            </a:r>
            <a:endParaRPr lang="en-US" altLang="ko-KR" sz="2000" b="1" dirty="0"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E0838D-9F86-E259-15A2-63F633F817B3}"/>
              </a:ext>
            </a:extLst>
          </p:cNvPr>
          <p:cNvGrpSpPr/>
          <p:nvPr/>
        </p:nvGrpSpPr>
        <p:grpSpPr>
          <a:xfrm>
            <a:off x="3343498" y="3761109"/>
            <a:ext cx="3240360" cy="1143000"/>
            <a:chOff x="2339752" y="2209722"/>
            <a:chExt cx="3672408" cy="129614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FF0DCB8-A522-0FB1-F6F8-0C1F36C5A7AF}"/>
                </a:ext>
              </a:extLst>
            </p:cNvPr>
            <p:cNvSpPr/>
            <p:nvPr/>
          </p:nvSpPr>
          <p:spPr>
            <a:xfrm>
              <a:off x="2339752" y="2209722"/>
              <a:ext cx="3672408" cy="129614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1602A</a:t>
              </a:r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E638D95-2601-5E90-4AED-91B744DB7123}"/>
                </a:ext>
              </a:extLst>
            </p:cNvPr>
            <p:cNvSpPr/>
            <p:nvPr/>
          </p:nvSpPr>
          <p:spPr>
            <a:xfrm>
              <a:off x="2807233" y="2374715"/>
              <a:ext cx="2737445" cy="76625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B4FA53-A06B-AD45-FC55-854953BF23F1}"/>
              </a:ext>
            </a:extLst>
          </p:cNvPr>
          <p:cNvGrpSpPr/>
          <p:nvPr/>
        </p:nvGrpSpPr>
        <p:grpSpPr>
          <a:xfrm>
            <a:off x="274514" y="3767392"/>
            <a:ext cx="1292816" cy="2295128"/>
            <a:chOff x="274514" y="2038533"/>
            <a:chExt cx="1292816" cy="2295128"/>
          </a:xfrm>
          <a:solidFill>
            <a:srgbClr val="FFBE00"/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BA266B-B208-B058-790D-02DCBC658F53}"/>
                </a:ext>
              </a:extLst>
            </p:cNvPr>
            <p:cNvSpPr/>
            <p:nvPr/>
          </p:nvSpPr>
          <p:spPr>
            <a:xfrm>
              <a:off x="274514" y="2038533"/>
              <a:ext cx="1292816" cy="229512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1B11AE2-FACA-4C76-9159-1197D332A6C8}"/>
                </a:ext>
              </a:extLst>
            </p:cNvPr>
            <p:cNvSpPr/>
            <p:nvPr/>
          </p:nvSpPr>
          <p:spPr>
            <a:xfrm>
              <a:off x="390367" y="2298485"/>
              <a:ext cx="1061109" cy="8756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NXP</a:t>
              </a:r>
              <a:endParaRPr lang="ko-KR" altLang="en-US" dirty="0"/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7B9A496-3324-758F-1ADA-3A344B6B5C9E}"/>
              </a:ext>
            </a:extLst>
          </p:cNvPr>
          <p:cNvSpPr/>
          <p:nvPr/>
        </p:nvSpPr>
        <p:spPr>
          <a:xfrm>
            <a:off x="1983243" y="4325519"/>
            <a:ext cx="936104" cy="481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95598-CF7C-F4EB-9A09-6A5CE00DECA9}"/>
              </a:ext>
            </a:extLst>
          </p:cNvPr>
          <p:cNvSpPr txBox="1"/>
          <p:nvPr/>
        </p:nvSpPr>
        <p:spPr>
          <a:xfrm>
            <a:off x="2085072" y="3719966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Data</a:t>
            </a:r>
          </a:p>
          <a:p>
            <a:r>
              <a:rPr lang="ko-KR" altLang="en-US" dirty="0"/>
              <a:t>전송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898B986C-1DB4-A7EB-3764-63ED2FB368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55981" y="3910558"/>
          <a:ext cx="2415391" cy="6757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581">
                  <a:extLst>
                    <a:ext uri="{9D8B030D-6E8A-4147-A177-3AD203B41FA5}">
                      <a16:colId xmlns:a16="http://schemas.microsoft.com/office/drawing/2014/main" val="713905414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1300824483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1329500940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1439516216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637340562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2552452520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3271537004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1268575061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2315907661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310166307"/>
                    </a:ext>
                  </a:extLst>
                </a:gridCol>
                <a:gridCol w="219581">
                  <a:extLst>
                    <a:ext uri="{9D8B030D-6E8A-4147-A177-3AD203B41FA5}">
                      <a16:colId xmlns:a16="http://schemas.microsoft.com/office/drawing/2014/main" val="1294768705"/>
                    </a:ext>
                  </a:extLst>
                </a:gridCol>
              </a:tblGrid>
              <a:tr h="33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H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W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1970583"/>
                  </a:ext>
                </a:extLst>
              </a:tr>
              <a:tr h="337859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402402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F3E94CF-F102-5BC8-2007-EC6B44F060F6}"/>
              </a:ext>
            </a:extLst>
          </p:cNvPr>
          <p:cNvSpPr txBox="1"/>
          <p:nvPr/>
        </p:nvSpPr>
        <p:spPr>
          <a:xfrm>
            <a:off x="3880508" y="4951814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명령수행</a:t>
            </a:r>
            <a:r>
              <a:rPr lang="en-US" altLang="ko-KR" dirty="0"/>
              <a:t> -&gt; </a:t>
            </a:r>
            <a:r>
              <a:rPr lang="ko-KR" altLang="en-US" dirty="0"/>
              <a:t>출력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6111025-A5A4-97A6-8F08-C01FBD6A650C}"/>
              </a:ext>
            </a:extLst>
          </p:cNvPr>
          <p:cNvCxnSpPr>
            <a:cxnSpLocks/>
          </p:cNvCxnSpPr>
          <p:nvPr/>
        </p:nvCxnSpPr>
        <p:spPr>
          <a:xfrm flipH="1">
            <a:off x="2911233" y="4904109"/>
            <a:ext cx="432265" cy="4927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4A29F96-EC7D-0C2E-B82A-78D883F6970D}"/>
              </a:ext>
            </a:extLst>
          </p:cNvPr>
          <p:cNvCxnSpPr>
            <a:cxnSpLocks/>
          </p:cNvCxnSpPr>
          <p:nvPr/>
        </p:nvCxnSpPr>
        <p:spPr>
          <a:xfrm>
            <a:off x="6583858" y="4904109"/>
            <a:ext cx="432265" cy="4927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8492966-9EB4-60CB-2366-C9955106BECF}"/>
              </a:ext>
            </a:extLst>
          </p:cNvPr>
          <p:cNvGrpSpPr/>
          <p:nvPr/>
        </p:nvGrpSpPr>
        <p:grpSpPr>
          <a:xfrm>
            <a:off x="2911233" y="5396878"/>
            <a:ext cx="4104890" cy="1368152"/>
            <a:chOff x="2607901" y="3858397"/>
            <a:chExt cx="4104890" cy="136815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8C2AC4C-7323-0DEF-229E-9EBD17955626}"/>
                </a:ext>
              </a:extLst>
            </p:cNvPr>
            <p:cNvSpPr/>
            <p:nvPr/>
          </p:nvSpPr>
          <p:spPr>
            <a:xfrm>
              <a:off x="2607901" y="3858397"/>
              <a:ext cx="4104890" cy="1368152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1602A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0A2F2DC-121C-652B-1C18-3823AE65C28E}"/>
                </a:ext>
              </a:extLst>
            </p:cNvPr>
            <p:cNvSpPr/>
            <p:nvPr/>
          </p:nvSpPr>
          <p:spPr>
            <a:xfrm>
              <a:off x="2771800" y="3988475"/>
              <a:ext cx="1258476" cy="8554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Controller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72366D-0C28-BE63-A627-B204C0CE4F41}"/>
                </a:ext>
              </a:extLst>
            </p:cNvPr>
            <p:cNvSpPr/>
            <p:nvPr/>
          </p:nvSpPr>
          <p:spPr>
            <a:xfrm>
              <a:off x="4742294" y="3988475"/>
              <a:ext cx="1701913" cy="8554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LCD</a:t>
              </a:r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2A6A30D4-2686-883E-C204-5C177DCCFBD9}"/>
                </a:ext>
              </a:extLst>
            </p:cNvPr>
            <p:cNvSpPr/>
            <p:nvPr/>
          </p:nvSpPr>
          <p:spPr>
            <a:xfrm>
              <a:off x="4139952" y="4200181"/>
              <a:ext cx="504056" cy="43204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70D928-71B9-3F0B-C04E-CD534E6F1A81}"/>
              </a:ext>
            </a:extLst>
          </p:cNvPr>
          <p:cNvGrpSpPr/>
          <p:nvPr/>
        </p:nvGrpSpPr>
        <p:grpSpPr>
          <a:xfrm>
            <a:off x="162017" y="2200862"/>
            <a:ext cx="8439102" cy="1402257"/>
            <a:chOff x="162017" y="5447951"/>
            <a:chExt cx="8439102" cy="1402257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2664E724-A703-B03A-2E9B-E9656D436F01}"/>
                </a:ext>
              </a:extLst>
            </p:cNvPr>
            <p:cNvCxnSpPr>
              <a:cxnSpLocks/>
            </p:cNvCxnSpPr>
            <p:nvPr/>
          </p:nvCxnSpPr>
          <p:spPr>
            <a:xfrm>
              <a:off x="827584" y="6089295"/>
              <a:ext cx="151216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3C09784-2BF0-22E0-B430-60578F51FA1D}"/>
                </a:ext>
              </a:extLst>
            </p:cNvPr>
            <p:cNvCxnSpPr>
              <a:cxnSpLocks/>
            </p:cNvCxnSpPr>
            <p:nvPr/>
          </p:nvCxnSpPr>
          <p:spPr>
            <a:xfrm>
              <a:off x="6969628" y="6089295"/>
              <a:ext cx="163149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B6B89DB-D075-E48D-EA45-C5995BA6B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9752" y="5585239"/>
              <a:ext cx="214360" cy="4990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BA31855-EFF7-0DDC-02E5-9A1B9627E1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5268" y="5585239"/>
              <a:ext cx="214360" cy="4990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E6ED1A1-0DD6-14AB-BA2E-BEA0E546406F}"/>
                </a:ext>
              </a:extLst>
            </p:cNvPr>
            <p:cNvCxnSpPr>
              <a:cxnSpLocks/>
            </p:cNvCxnSpPr>
            <p:nvPr/>
          </p:nvCxnSpPr>
          <p:spPr>
            <a:xfrm>
              <a:off x="2554112" y="5585239"/>
              <a:ext cx="420056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93274C9-6C6E-C9BB-29D5-BC69F74D59F3}"/>
                </a:ext>
              </a:extLst>
            </p:cNvPr>
            <p:cNvSpPr txBox="1"/>
            <p:nvPr/>
          </p:nvSpPr>
          <p:spPr>
            <a:xfrm>
              <a:off x="162017" y="5462708"/>
              <a:ext cx="665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Busy</a:t>
              </a:r>
            </a:p>
            <a:p>
              <a:r>
                <a:rPr lang="en-US" altLang="ko-KR" dirty="0"/>
                <a:t>Flag</a:t>
              </a:r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600D64B-A156-5710-9142-DEFCC021F950}"/>
                </a:ext>
              </a:extLst>
            </p:cNvPr>
            <p:cNvSpPr txBox="1"/>
            <p:nvPr/>
          </p:nvSpPr>
          <p:spPr>
            <a:xfrm>
              <a:off x="1116288" y="5456706"/>
              <a:ext cx="670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Data</a:t>
              </a:r>
            </a:p>
            <a:p>
              <a:r>
                <a:rPr lang="ko-KR" altLang="en-US" dirty="0"/>
                <a:t>수신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128E5E6-64CB-A1A6-CB9B-BB91A4196C68}"/>
                </a:ext>
              </a:extLst>
            </p:cNvPr>
            <p:cNvSpPr txBox="1"/>
            <p:nvPr/>
          </p:nvSpPr>
          <p:spPr>
            <a:xfrm>
              <a:off x="3984424" y="5585239"/>
              <a:ext cx="1955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1602A Controller</a:t>
              </a:r>
            </a:p>
            <a:p>
              <a:r>
                <a:rPr lang="ko-KR" altLang="en-US" dirty="0"/>
                <a:t>명령 수행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1909FE-B664-42EE-1423-18E52114865D}"/>
                </a:ext>
              </a:extLst>
            </p:cNvPr>
            <p:cNvSpPr txBox="1"/>
            <p:nvPr/>
          </p:nvSpPr>
          <p:spPr>
            <a:xfrm>
              <a:off x="7047571" y="5447951"/>
              <a:ext cx="1189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Data</a:t>
              </a:r>
            </a:p>
            <a:p>
              <a:r>
                <a:rPr lang="ko-KR" altLang="en-US" dirty="0"/>
                <a:t>수신 가능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EB80918-410E-0BEE-D08F-2F5F2B72DA49}"/>
                </a:ext>
              </a:extLst>
            </p:cNvPr>
            <p:cNvSpPr txBox="1"/>
            <p:nvPr/>
          </p:nvSpPr>
          <p:spPr>
            <a:xfrm>
              <a:off x="162017" y="6203877"/>
              <a:ext cx="5998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</a:p>
            <a:p>
              <a:r>
                <a:rPr lang="en-US" altLang="ko-KR" dirty="0"/>
                <a:t>0~7</a:t>
              </a:r>
              <a:endParaRPr lang="ko-KR" altLang="en-US" dirty="0"/>
            </a:p>
          </p:txBody>
        </p: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BDABC0B8-8952-DDB6-14F6-2C4892B8B1C2}"/>
                </a:ext>
              </a:extLst>
            </p:cNvPr>
            <p:cNvGrpSpPr/>
            <p:nvPr/>
          </p:nvGrpSpPr>
          <p:grpSpPr>
            <a:xfrm>
              <a:off x="827584" y="6231273"/>
              <a:ext cx="7773535" cy="595684"/>
              <a:chOff x="829627" y="5195648"/>
              <a:chExt cx="7398011" cy="595684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1E789D62-78DE-8EB4-3E85-40FC514ABBC0}"/>
                  </a:ext>
                </a:extLst>
              </p:cNvPr>
              <p:cNvGrpSpPr/>
              <p:nvPr/>
            </p:nvGrpSpPr>
            <p:grpSpPr>
              <a:xfrm>
                <a:off x="829627" y="5195648"/>
                <a:ext cx="1552677" cy="595684"/>
                <a:chOff x="630856" y="3757723"/>
                <a:chExt cx="2841801" cy="843872"/>
              </a:xfrm>
            </p:grpSpPr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365C95D4-B55E-161A-21B8-4CB6D42850C2}"/>
                    </a:ext>
                  </a:extLst>
                </p:cNvPr>
                <p:cNvCxnSpPr/>
                <p:nvPr/>
              </p:nvCxnSpPr>
              <p:spPr>
                <a:xfrm>
                  <a:off x="1139854" y="3780409"/>
                  <a:ext cx="79208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2E3FE650-DF5C-7565-9267-A24FDA9677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31942" y="3780409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직선 연결선 117">
                  <a:extLst>
                    <a:ext uri="{FF2B5EF4-FFF2-40B4-BE49-F238E27FC236}">
                      <a16:creationId xmlns:a16="http://schemas.microsoft.com/office/drawing/2014/main" id="{B46A3302-EF64-551E-4A8B-E833C9FC3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0548" y="3780409"/>
                  <a:ext cx="149307" cy="82118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id="{77153C2C-9231-61B9-F6ED-7C7F5939A26E}"/>
                    </a:ext>
                  </a:extLst>
                </p:cNvPr>
                <p:cNvGrpSpPr/>
                <p:nvPr/>
              </p:nvGrpSpPr>
              <p:grpSpPr>
                <a:xfrm flipV="1">
                  <a:off x="988947" y="3757723"/>
                  <a:ext cx="1090318" cy="837459"/>
                  <a:chOff x="852001" y="4491976"/>
                  <a:chExt cx="1090318" cy="837459"/>
                </a:xfrm>
              </p:grpSpPr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61E00EA8-8B4C-2F91-6283-263F095B083E}"/>
                      </a:ext>
                    </a:extLst>
                  </p:cNvPr>
                  <p:cNvCxnSpPr/>
                  <p:nvPr/>
                </p:nvCxnSpPr>
                <p:spPr>
                  <a:xfrm>
                    <a:off x="997966" y="4491976"/>
                    <a:ext cx="79208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직선 연결선 132">
                    <a:extLst>
                      <a:ext uri="{FF2B5EF4-FFF2-40B4-BE49-F238E27FC236}">
                        <a16:creationId xmlns:a16="http://schemas.microsoft.com/office/drawing/2014/main" id="{B57E5766-FDA3-86DA-521F-3FA1B63344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90054" y="4491976"/>
                    <a:ext cx="152265" cy="83745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직선 연결선 133">
                    <a:extLst>
                      <a:ext uri="{FF2B5EF4-FFF2-40B4-BE49-F238E27FC236}">
                        <a16:creationId xmlns:a16="http://schemas.microsoft.com/office/drawing/2014/main" id="{6FD9455A-E482-FEC8-8DF2-BA447CEF6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001" y="4503938"/>
                    <a:ext cx="145965" cy="8028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0" name="직선 연결선 119">
                  <a:extLst>
                    <a:ext uri="{FF2B5EF4-FFF2-40B4-BE49-F238E27FC236}">
                      <a16:creationId xmlns:a16="http://schemas.microsoft.com/office/drawing/2014/main" id="{ED3E5670-1319-3636-2A3F-18EB702D46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3780408"/>
                  <a:ext cx="1385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2A399D62-1CA4-5FE7-79ED-89F82464EB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4593701"/>
                  <a:ext cx="14016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88316FE8-622C-F9FB-81DD-7D89CBB7D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3780409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66185C86-2D45-9453-6AF9-B2B33FD9D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4593701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3A63E3CF-5E53-FC22-683E-0D6A2A6F03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1283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6B010960-B34F-9E0A-09BB-8334B3332A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08074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7072556A-3421-9D03-5CD7-7B4F19DA2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681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B7D1BEEC-63AE-E99A-DABC-9D49B6571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8864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D93845A8-2668-C06C-3AF7-AA09C4D2D0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4275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0A071AFA-7A25-9CAA-2636-72144A00A3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4546" y="3788544"/>
                  <a:ext cx="154647" cy="455163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CDA287E4-32A9-9848-152E-BDAF1BB8D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369" y="3788544"/>
                  <a:ext cx="67861" cy="199731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AA1F44C5-5FE4-6EA7-A921-810FABA0D0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18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FF131E46-3C9B-B8B9-08E0-09119966391B}"/>
                  </a:ext>
                </a:extLst>
              </p:cNvPr>
              <p:cNvGrpSpPr/>
              <p:nvPr/>
            </p:nvGrpSpPr>
            <p:grpSpPr>
              <a:xfrm>
                <a:off x="2293536" y="5195648"/>
                <a:ext cx="1552677" cy="595684"/>
                <a:chOff x="630856" y="3757723"/>
                <a:chExt cx="2841801" cy="843872"/>
              </a:xfrm>
            </p:grpSpPr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C2497F6C-B82B-D949-4B78-C56981139627}"/>
                    </a:ext>
                  </a:extLst>
                </p:cNvPr>
                <p:cNvCxnSpPr/>
                <p:nvPr/>
              </p:nvCxnSpPr>
              <p:spPr>
                <a:xfrm>
                  <a:off x="1139854" y="3780409"/>
                  <a:ext cx="79208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DE6CA205-00C7-24EB-BF69-B5F0BBD48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31942" y="3780409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030899B7-8D70-AF65-6B9C-45F3319F8D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0548" y="3780409"/>
                  <a:ext cx="149307" cy="82118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그룹 159">
                  <a:extLst>
                    <a:ext uri="{FF2B5EF4-FFF2-40B4-BE49-F238E27FC236}">
                      <a16:creationId xmlns:a16="http://schemas.microsoft.com/office/drawing/2014/main" id="{C965AAF5-9AB4-A225-BDBA-C95A5B1C900B}"/>
                    </a:ext>
                  </a:extLst>
                </p:cNvPr>
                <p:cNvGrpSpPr/>
                <p:nvPr/>
              </p:nvGrpSpPr>
              <p:grpSpPr>
                <a:xfrm flipV="1">
                  <a:off x="988947" y="3757723"/>
                  <a:ext cx="1090318" cy="837459"/>
                  <a:chOff x="852001" y="4491976"/>
                  <a:chExt cx="1090318" cy="837459"/>
                </a:xfrm>
              </p:grpSpPr>
              <p:cxnSp>
                <p:nvCxnSpPr>
                  <p:cNvPr id="173" name="직선 연결선 172">
                    <a:extLst>
                      <a:ext uri="{FF2B5EF4-FFF2-40B4-BE49-F238E27FC236}">
                        <a16:creationId xmlns:a16="http://schemas.microsoft.com/office/drawing/2014/main" id="{C55159FE-2E1F-FCA4-41A0-5024BEB5ECEC}"/>
                      </a:ext>
                    </a:extLst>
                  </p:cNvPr>
                  <p:cNvCxnSpPr/>
                  <p:nvPr/>
                </p:nvCxnSpPr>
                <p:spPr>
                  <a:xfrm>
                    <a:off x="997966" y="4491976"/>
                    <a:ext cx="79208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직선 연결선 173">
                    <a:extLst>
                      <a:ext uri="{FF2B5EF4-FFF2-40B4-BE49-F238E27FC236}">
                        <a16:creationId xmlns:a16="http://schemas.microsoft.com/office/drawing/2014/main" id="{F053DC8D-ACF7-2FB6-7BF0-14ADA25EB6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90054" y="4491976"/>
                    <a:ext cx="152265" cy="83745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직선 연결선 174">
                    <a:extLst>
                      <a:ext uri="{FF2B5EF4-FFF2-40B4-BE49-F238E27FC236}">
                        <a16:creationId xmlns:a16="http://schemas.microsoft.com/office/drawing/2014/main" id="{C50524D5-FFAE-91D2-37CF-C16D896BA8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001" y="4503938"/>
                    <a:ext cx="145965" cy="8028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AC166A4D-A501-FB5D-6991-B3594E253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3780408"/>
                  <a:ext cx="1385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2E046233-A66E-09B1-3235-AE4732B100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4593701"/>
                  <a:ext cx="14016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B6E7113E-5B74-88C2-FA5C-3E1B8819A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3780409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B1C810D2-7D8E-D5E0-8395-5B2B273A2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4593701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직선 연결선 164">
                  <a:extLst>
                    <a:ext uri="{FF2B5EF4-FFF2-40B4-BE49-F238E27FC236}">
                      <a16:creationId xmlns:a16="http://schemas.microsoft.com/office/drawing/2014/main" id="{866CCCDE-F517-5840-AB79-B5B403B09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1283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연결선 165">
                  <a:extLst>
                    <a:ext uri="{FF2B5EF4-FFF2-40B4-BE49-F238E27FC236}">
                      <a16:creationId xmlns:a16="http://schemas.microsoft.com/office/drawing/2014/main" id="{1A220EC4-1C08-46C2-475C-FACA03B96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08074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>
                  <a:extLst>
                    <a:ext uri="{FF2B5EF4-FFF2-40B4-BE49-F238E27FC236}">
                      <a16:creationId xmlns:a16="http://schemas.microsoft.com/office/drawing/2014/main" id="{2A11CA51-FBAE-E2C0-0E10-BE6B3B819D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681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>
                  <a:extLst>
                    <a:ext uri="{FF2B5EF4-FFF2-40B4-BE49-F238E27FC236}">
                      <a16:creationId xmlns:a16="http://schemas.microsoft.com/office/drawing/2014/main" id="{177CB055-305F-F496-C9BD-0F79DDCC0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8864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>
                  <a:extLst>
                    <a:ext uri="{FF2B5EF4-FFF2-40B4-BE49-F238E27FC236}">
                      <a16:creationId xmlns:a16="http://schemas.microsoft.com/office/drawing/2014/main" id="{8A4776D3-02B9-DBF7-CA9B-537362FC73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4275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6938130D-ED05-89BB-2E5C-B3956A9A5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4546" y="3788544"/>
                  <a:ext cx="154647" cy="455163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>
                  <a:extLst>
                    <a:ext uri="{FF2B5EF4-FFF2-40B4-BE49-F238E27FC236}">
                      <a16:creationId xmlns:a16="http://schemas.microsoft.com/office/drawing/2014/main" id="{BDF3BF62-60B1-A29E-A998-10076C9B6A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369" y="3788544"/>
                  <a:ext cx="67861" cy="199731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>
                  <a:extLst>
                    <a:ext uri="{FF2B5EF4-FFF2-40B4-BE49-F238E27FC236}">
                      <a16:creationId xmlns:a16="http://schemas.microsoft.com/office/drawing/2014/main" id="{37645413-E004-D18F-DEB3-B4FD285D20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18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987E572D-4C34-A1F3-E000-008A2DF58DCD}"/>
                  </a:ext>
                </a:extLst>
              </p:cNvPr>
              <p:cNvGrpSpPr/>
              <p:nvPr/>
            </p:nvGrpSpPr>
            <p:grpSpPr>
              <a:xfrm>
                <a:off x="3754210" y="5195648"/>
                <a:ext cx="1552677" cy="595684"/>
                <a:chOff x="630856" y="3757723"/>
                <a:chExt cx="2841801" cy="843872"/>
              </a:xfrm>
            </p:grpSpPr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13F44A80-D419-CF4A-4585-DF5C4164E15E}"/>
                    </a:ext>
                  </a:extLst>
                </p:cNvPr>
                <p:cNvCxnSpPr/>
                <p:nvPr/>
              </p:nvCxnSpPr>
              <p:spPr>
                <a:xfrm>
                  <a:off x="1139854" y="3780409"/>
                  <a:ext cx="79208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DB4C04A1-B393-8A2A-B1F3-BEE6FA0CC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31942" y="3780409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B3FF1EF3-8520-23A3-CA8E-854F5054B1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0548" y="3780409"/>
                  <a:ext cx="149307" cy="82118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3D736212-EB2E-F279-4A52-2723A499B340}"/>
                    </a:ext>
                  </a:extLst>
                </p:cNvPr>
                <p:cNvGrpSpPr/>
                <p:nvPr/>
              </p:nvGrpSpPr>
              <p:grpSpPr>
                <a:xfrm flipV="1">
                  <a:off x="988947" y="3757723"/>
                  <a:ext cx="1090318" cy="837459"/>
                  <a:chOff x="852001" y="4491976"/>
                  <a:chExt cx="1090318" cy="837459"/>
                </a:xfrm>
              </p:grpSpPr>
              <p:cxnSp>
                <p:nvCxnSpPr>
                  <p:cNvPr id="193" name="직선 연결선 192">
                    <a:extLst>
                      <a:ext uri="{FF2B5EF4-FFF2-40B4-BE49-F238E27FC236}">
                        <a16:creationId xmlns:a16="http://schemas.microsoft.com/office/drawing/2014/main" id="{37CE3521-A79E-39FE-6CE4-6303B134F8D8}"/>
                      </a:ext>
                    </a:extLst>
                  </p:cNvPr>
                  <p:cNvCxnSpPr/>
                  <p:nvPr/>
                </p:nvCxnSpPr>
                <p:spPr>
                  <a:xfrm>
                    <a:off x="997966" y="4491976"/>
                    <a:ext cx="79208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직선 연결선 193">
                    <a:extLst>
                      <a:ext uri="{FF2B5EF4-FFF2-40B4-BE49-F238E27FC236}">
                        <a16:creationId xmlns:a16="http://schemas.microsoft.com/office/drawing/2014/main" id="{999AA729-8DF8-FFAF-13DC-43E87DFD8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90054" y="4491976"/>
                    <a:ext cx="152265" cy="83745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직선 연결선 194">
                    <a:extLst>
                      <a:ext uri="{FF2B5EF4-FFF2-40B4-BE49-F238E27FC236}">
                        <a16:creationId xmlns:a16="http://schemas.microsoft.com/office/drawing/2014/main" id="{DDBB0D0D-AEEC-80FE-2867-40C65376B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001" y="4503938"/>
                    <a:ext cx="145965" cy="8028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ED3ADA87-9F5D-C573-2667-A18AC2D85F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3780408"/>
                  <a:ext cx="1385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76409AAA-BD27-3DDC-598B-607C3A37A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4593701"/>
                  <a:ext cx="14016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D3C1746C-1E37-7F94-2214-E958958DD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3780409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9BC718E6-4597-7BE6-503F-3EEC06D8C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4593701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>
                  <a:extLst>
                    <a:ext uri="{FF2B5EF4-FFF2-40B4-BE49-F238E27FC236}">
                      <a16:creationId xmlns:a16="http://schemas.microsoft.com/office/drawing/2014/main" id="{DCC42D8F-F762-8BB8-A1B5-A168B8ED5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1283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ADE56469-E397-7A60-BB61-7C74F1DC0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08074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841BE1FB-5369-68A6-41AF-113785D05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681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E3C316A9-C10D-9A5B-D7F3-4D8952B4CC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8864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>
                  <a:extLst>
                    <a:ext uri="{FF2B5EF4-FFF2-40B4-BE49-F238E27FC236}">
                      <a16:creationId xmlns:a16="http://schemas.microsoft.com/office/drawing/2014/main" id="{9BF32424-438E-D13D-B129-8D466870B2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4275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4ADD4AB8-64F1-8B90-223E-BF8CCD5BA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4546" y="3788544"/>
                  <a:ext cx="154647" cy="455163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>
                  <a:extLst>
                    <a:ext uri="{FF2B5EF4-FFF2-40B4-BE49-F238E27FC236}">
                      <a16:creationId xmlns:a16="http://schemas.microsoft.com/office/drawing/2014/main" id="{DF3B1712-C868-23F1-D02D-7DE63AE46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369" y="3788544"/>
                  <a:ext cx="67861" cy="199731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>
                  <a:extLst>
                    <a:ext uri="{FF2B5EF4-FFF2-40B4-BE49-F238E27FC236}">
                      <a16:creationId xmlns:a16="http://schemas.microsoft.com/office/drawing/2014/main" id="{902E0461-01EA-9E8A-3231-72E21F2E88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18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C981BD6B-0D8A-0983-6592-2268EC7A1328}"/>
                  </a:ext>
                </a:extLst>
              </p:cNvPr>
              <p:cNvGrpSpPr/>
              <p:nvPr/>
            </p:nvGrpSpPr>
            <p:grpSpPr>
              <a:xfrm>
                <a:off x="5215468" y="5195648"/>
                <a:ext cx="1552677" cy="595684"/>
                <a:chOff x="630856" y="3757723"/>
                <a:chExt cx="2841801" cy="843872"/>
              </a:xfrm>
            </p:grpSpPr>
            <p:cxnSp>
              <p:nvCxnSpPr>
                <p:cNvPr id="197" name="직선 연결선 196">
                  <a:extLst>
                    <a:ext uri="{FF2B5EF4-FFF2-40B4-BE49-F238E27FC236}">
                      <a16:creationId xmlns:a16="http://schemas.microsoft.com/office/drawing/2014/main" id="{878A4DEF-CCA5-0F38-42FC-79AEF72D349B}"/>
                    </a:ext>
                  </a:extLst>
                </p:cNvPr>
                <p:cNvCxnSpPr/>
                <p:nvPr/>
              </p:nvCxnSpPr>
              <p:spPr>
                <a:xfrm>
                  <a:off x="1139854" y="3780409"/>
                  <a:ext cx="79208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>
                  <a:extLst>
                    <a:ext uri="{FF2B5EF4-FFF2-40B4-BE49-F238E27FC236}">
                      <a16:creationId xmlns:a16="http://schemas.microsoft.com/office/drawing/2014/main" id="{7925B195-D42B-755D-4718-7A75D388BC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31942" y="3780409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40B69247-97F9-7A85-26AE-19C2947762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0548" y="3780409"/>
                  <a:ext cx="149307" cy="82118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380D7F90-9622-530F-F58C-260ED49DE309}"/>
                    </a:ext>
                  </a:extLst>
                </p:cNvPr>
                <p:cNvGrpSpPr/>
                <p:nvPr/>
              </p:nvGrpSpPr>
              <p:grpSpPr>
                <a:xfrm flipV="1">
                  <a:off x="988947" y="3757723"/>
                  <a:ext cx="1090318" cy="837459"/>
                  <a:chOff x="852001" y="4491976"/>
                  <a:chExt cx="1090318" cy="837459"/>
                </a:xfrm>
              </p:grpSpPr>
              <p:cxnSp>
                <p:nvCxnSpPr>
                  <p:cNvPr id="213" name="직선 연결선 212">
                    <a:extLst>
                      <a:ext uri="{FF2B5EF4-FFF2-40B4-BE49-F238E27FC236}">
                        <a16:creationId xmlns:a16="http://schemas.microsoft.com/office/drawing/2014/main" id="{1BCFE2EB-4814-3DAC-9FA5-B16754CB1ABF}"/>
                      </a:ext>
                    </a:extLst>
                  </p:cNvPr>
                  <p:cNvCxnSpPr/>
                  <p:nvPr/>
                </p:nvCxnSpPr>
                <p:spPr>
                  <a:xfrm>
                    <a:off x="997966" y="4491976"/>
                    <a:ext cx="79208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직선 연결선 213">
                    <a:extLst>
                      <a:ext uri="{FF2B5EF4-FFF2-40B4-BE49-F238E27FC236}">
                        <a16:creationId xmlns:a16="http://schemas.microsoft.com/office/drawing/2014/main" id="{E7CFA6FE-E883-75B0-767B-DB1CFDF757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90054" y="4491976"/>
                    <a:ext cx="152265" cy="83745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직선 연결선 214">
                    <a:extLst>
                      <a:ext uri="{FF2B5EF4-FFF2-40B4-BE49-F238E27FC236}">
                        <a16:creationId xmlns:a16="http://schemas.microsoft.com/office/drawing/2014/main" id="{8C25D650-919B-0480-75CA-F52C55F184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001" y="4503938"/>
                    <a:ext cx="145965" cy="8028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66731B01-AFED-38BE-9825-BDA5B2688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3780408"/>
                  <a:ext cx="1385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5FC1AFA6-2354-72E7-E85E-B5FC9BADA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4593701"/>
                  <a:ext cx="14016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098C890C-8EC7-D3B0-D684-039E97DE0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3780409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>
                  <a:extLst>
                    <a:ext uri="{FF2B5EF4-FFF2-40B4-BE49-F238E27FC236}">
                      <a16:creationId xmlns:a16="http://schemas.microsoft.com/office/drawing/2014/main" id="{800FD8CF-B305-D7A8-E1CD-814676A5B2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4593701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BCA6E2E9-1505-1B12-3A1E-6C57428BC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1283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직선 연결선 205">
                  <a:extLst>
                    <a:ext uri="{FF2B5EF4-FFF2-40B4-BE49-F238E27FC236}">
                      <a16:creationId xmlns:a16="http://schemas.microsoft.com/office/drawing/2014/main" id="{0FE4DCE3-A731-FA0C-1ED7-7477C9FF0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08074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>
                  <a:extLst>
                    <a:ext uri="{FF2B5EF4-FFF2-40B4-BE49-F238E27FC236}">
                      <a16:creationId xmlns:a16="http://schemas.microsoft.com/office/drawing/2014/main" id="{9E9F18CC-0737-C890-CCA4-149349DF2B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681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>
                  <a:extLst>
                    <a:ext uri="{FF2B5EF4-FFF2-40B4-BE49-F238E27FC236}">
                      <a16:creationId xmlns:a16="http://schemas.microsoft.com/office/drawing/2014/main" id="{2C5DC9DD-F977-0736-9269-BE67D9305F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8864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>
                  <a:extLst>
                    <a:ext uri="{FF2B5EF4-FFF2-40B4-BE49-F238E27FC236}">
                      <a16:creationId xmlns:a16="http://schemas.microsoft.com/office/drawing/2014/main" id="{CA8A605E-5537-A580-323C-1FB8FAF1D7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4275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>
                  <a:extLst>
                    <a:ext uri="{FF2B5EF4-FFF2-40B4-BE49-F238E27FC236}">
                      <a16:creationId xmlns:a16="http://schemas.microsoft.com/office/drawing/2014/main" id="{7EF25E2C-01EA-FC75-3C91-3EE3E5A728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4546" y="3788544"/>
                  <a:ext cx="154647" cy="455163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358F6C13-F5B5-86E3-1A8D-A10384DE5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369" y="3788544"/>
                  <a:ext cx="67861" cy="199731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>
                  <a:extLst>
                    <a:ext uri="{FF2B5EF4-FFF2-40B4-BE49-F238E27FC236}">
                      <a16:creationId xmlns:a16="http://schemas.microsoft.com/office/drawing/2014/main" id="{39908871-91C6-DB3E-F979-D129E5D7D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18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그룹 215">
                <a:extLst>
                  <a:ext uri="{FF2B5EF4-FFF2-40B4-BE49-F238E27FC236}">
                    <a16:creationId xmlns:a16="http://schemas.microsoft.com/office/drawing/2014/main" id="{864125B4-D23F-113D-2F4B-C945DA7D15DE}"/>
                  </a:ext>
                </a:extLst>
              </p:cNvPr>
              <p:cNvGrpSpPr/>
              <p:nvPr/>
            </p:nvGrpSpPr>
            <p:grpSpPr>
              <a:xfrm>
                <a:off x="6674961" y="5195648"/>
                <a:ext cx="1552677" cy="595684"/>
                <a:chOff x="630856" y="3757723"/>
                <a:chExt cx="2841801" cy="843872"/>
              </a:xfrm>
            </p:grpSpPr>
            <p:cxnSp>
              <p:nvCxnSpPr>
                <p:cNvPr id="217" name="직선 연결선 216">
                  <a:extLst>
                    <a:ext uri="{FF2B5EF4-FFF2-40B4-BE49-F238E27FC236}">
                      <a16:creationId xmlns:a16="http://schemas.microsoft.com/office/drawing/2014/main" id="{3FD01B93-FE6E-1F41-9E67-9D13AA19DBFE}"/>
                    </a:ext>
                  </a:extLst>
                </p:cNvPr>
                <p:cNvCxnSpPr/>
                <p:nvPr/>
              </p:nvCxnSpPr>
              <p:spPr>
                <a:xfrm>
                  <a:off x="1139854" y="3780409"/>
                  <a:ext cx="79208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직선 연결선 217">
                  <a:extLst>
                    <a:ext uri="{FF2B5EF4-FFF2-40B4-BE49-F238E27FC236}">
                      <a16:creationId xmlns:a16="http://schemas.microsoft.com/office/drawing/2014/main" id="{29431476-10CF-0398-AEA5-D292989160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31942" y="3780409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연결선 218">
                  <a:extLst>
                    <a:ext uri="{FF2B5EF4-FFF2-40B4-BE49-F238E27FC236}">
                      <a16:creationId xmlns:a16="http://schemas.microsoft.com/office/drawing/2014/main" id="{D3BC169C-9131-1634-1A06-1B43837A6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0548" y="3780409"/>
                  <a:ext cx="149307" cy="82118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0" name="그룹 219">
                  <a:extLst>
                    <a:ext uri="{FF2B5EF4-FFF2-40B4-BE49-F238E27FC236}">
                      <a16:creationId xmlns:a16="http://schemas.microsoft.com/office/drawing/2014/main" id="{969390BB-7C5C-1971-0D82-A96B28F77AA6}"/>
                    </a:ext>
                  </a:extLst>
                </p:cNvPr>
                <p:cNvGrpSpPr/>
                <p:nvPr/>
              </p:nvGrpSpPr>
              <p:grpSpPr>
                <a:xfrm flipV="1">
                  <a:off x="988947" y="3757723"/>
                  <a:ext cx="1090318" cy="837459"/>
                  <a:chOff x="852001" y="4491976"/>
                  <a:chExt cx="1090318" cy="837459"/>
                </a:xfrm>
              </p:grpSpPr>
              <p:cxnSp>
                <p:nvCxnSpPr>
                  <p:cNvPr id="233" name="직선 연결선 232">
                    <a:extLst>
                      <a:ext uri="{FF2B5EF4-FFF2-40B4-BE49-F238E27FC236}">
                        <a16:creationId xmlns:a16="http://schemas.microsoft.com/office/drawing/2014/main" id="{B7922D37-CF38-F1A2-2A17-83F103698468}"/>
                      </a:ext>
                    </a:extLst>
                  </p:cNvPr>
                  <p:cNvCxnSpPr/>
                  <p:nvPr/>
                </p:nvCxnSpPr>
                <p:spPr>
                  <a:xfrm>
                    <a:off x="997966" y="4491976"/>
                    <a:ext cx="79208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직선 연결선 233">
                    <a:extLst>
                      <a:ext uri="{FF2B5EF4-FFF2-40B4-BE49-F238E27FC236}">
                        <a16:creationId xmlns:a16="http://schemas.microsoft.com/office/drawing/2014/main" id="{BE08B9F1-CD2A-B91F-5337-A4B5636C18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790054" y="4491976"/>
                    <a:ext cx="152265" cy="83745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직선 연결선 234">
                    <a:extLst>
                      <a:ext uri="{FF2B5EF4-FFF2-40B4-BE49-F238E27FC236}">
                        <a16:creationId xmlns:a16="http://schemas.microsoft.com/office/drawing/2014/main" id="{B1394181-C1E0-2462-5ACB-8B28F5D024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2001" y="4503938"/>
                    <a:ext cx="145965" cy="80281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1" name="직선 연결선 220">
                  <a:extLst>
                    <a:ext uri="{FF2B5EF4-FFF2-40B4-BE49-F238E27FC236}">
                      <a16:creationId xmlns:a16="http://schemas.microsoft.com/office/drawing/2014/main" id="{6EF01C18-ACBF-F7ED-836A-10FB60800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3780408"/>
                  <a:ext cx="1385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id="{3C2AFE64-3025-CE30-F627-7E9D7A42A6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71017" y="4593701"/>
                  <a:ext cx="140164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id="{21041FC4-D920-91E3-6190-4E1F01941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3780409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id="{900072BC-01B5-EA0E-D721-6EB17185F6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856" y="4593701"/>
                  <a:ext cx="36003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id="{19A09A83-CC7C-89FD-D5D5-4897CD8EC2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1283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id="{B446F34A-2584-924D-E44F-42E53A65D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08074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>
                  <a:extLst>
                    <a:ext uri="{FF2B5EF4-FFF2-40B4-BE49-F238E27FC236}">
                      <a16:creationId xmlns:a16="http://schemas.microsoft.com/office/drawing/2014/main" id="{8DFC0DBB-5275-AF6D-7063-7D5094ED6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5681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>
                  <a:extLst>
                    <a:ext uri="{FF2B5EF4-FFF2-40B4-BE49-F238E27FC236}">
                      <a16:creationId xmlns:a16="http://schemas.microsoft.com/office/drawing/2014/main" id="{ECAE5B96-7B78-2511-F8A4-60551CC1A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8864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>
                  <a:extLst>
                    <a:ext uri="{FF2B5EF4-FFF2-40B4-BE49-F238E27FC236}">
                      <a16:creationId xmlns:a16="http://schemas.microsoft.com/office/drawing/2014/main" id="{F19B0BE8-2BBB-950C-083C-DFEA7A9EB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42750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 229">
                  <a:extLst>
                    <a:ext uri="{FF2B5EF4-FFF2-40B4-BE49-F238E27FC236}">
                      <a16:creationId xmlns:a16="http://schemas.microsoft.com/office/drawing/2014/main" id="{6E5506E8-8AAC-C3CF-E6EC-933978D2F2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4546" y="3788544"/>
                  <a:ext cx="154647" cy="455163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>
                  <a:extLst>
                    <a:ext uri="{FF2B5EF4-FFF2-40B4-BE49-F238E27FC236}">
                      <a16:creationId xmlns:a16="http://schemas.microsoft.com/office/drawing/2014/main" id="{6A907A39-C106-3BE7-C447-357E2F678B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6369" y="3788544"/>
                  <a:ext cx="67861" cy="199731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직선 연결선 231">
                  <a:extLst>
                    <a:ext uri="{FF2B5EF4-FFF2-40B4-BE49-F238E27FC236}">
                      <a16:creationId xmlns:a16="http://schemas.microsoft.com/office/drawing/2014/main" id="{3B9E99D0-78F1-E793-15DD-23FD3DDC72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5189" y="3788544"/>
                  <a:ext cx="270880" cy="797264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CE0EFAEB-3391-7F25-FE06-6AFCECC96C0D}"/>
                </a:ext>
              </a:extLst>
            </p:cNvPr>
            <p:cNvSpPr txBox="1"/>
            <p:nvPr/>
          </p:nvSpPr>
          <p:spPr>
            <a:xfrm>
              <a:off x="1178150" y="6336636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A36FEF6F-DF34-3ED2-E3CB-D7003F3991E1}"/>
                </a:ext>
              </a:extLst>
            </p:cNvPr>
            <p:cNvSpPr txBox="1"/>
            <p:nvPr/>
          </p:nvSpPr>
          <p:spPr>
            <a:xfrm>
              <a:off x="2710094" y="633663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AFF3CD50-E887-21C5-9908-E996618AFCC5}"/>
                </a:ext>
              </a:extLst>
            </p:cNvPr>
            <p:cNvSpPr txBox="1"/>
            <p:nvPr/>
          </p:nvSpPr>
          <p:spPr>
            <a:xfrm>
              <a:off x="4257412" y="6336636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4CA9DBD-8CAA-9048-4CB0-6E903D294D08}"/>
                </a:ext>
              </a:extLst>
            </p:cNvPr>
            <p:cNvSpPr txBox="1"/>
            <p:nvPr/>
          </p:nvSpPr>
          <p:spPr>
            <a:xfrm>
              <a:off x="5789230" y="6336636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7200BD-C43B-7C3B-D061-12067E76D3E8}"/>
                </a:ext>
              </a:extLst>
            </p:cNvPr>
            <p:cNvSpPr txBox="1"/>
            <p:nvPr/>
          </p:nvSpPr>
          <p:spPr>
            <a:xfrm>
              <a:off x="7321091" y="6336636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E</a:t>
              </a:r>
              <a:endParaRPr lang="ko-KR" altLang="en-US" dirty="0"/>
            </a:p>
          </p:txBody>
        </p:sp>
      </p:grpSp>
      <p:sp>
        <p:nvSpPr>
          <p:cNvPr id="265" name="화살표: 위로 굽음 264">
            <a:extLst>
              <a:ext uri="{FF2B5EF4-FFF2-40B4-BE49-F238E27FC236}">
                <a16:creationId xmlns:a16="http://schemas.microsoft.com/office/drawing/2014/main" id="{0F1CAA62-9BBC-6715-92D9-B490C772AF14}"/>
              </a:ext>
            </a:extLst>
          </p:cNvPr>
          <p:cNvSpPr/>
          <p:nvPr/>
        </p:nvSpPr>
        <p:spPr>
          <a:xfrm rot="10800000" flipV="1">
            <a:off x="1178150" y="6077488"/>
            <a:ext cx="1895408" cy="304928"/>
          </a:xfrm>
          <a:prstGeom prst="bentUp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8733A7A-6491-EECC-5F76-C3395CF02650}"/>
              </a:ext>
            </a:extLst>
          </p:cNvPr>
          <p:cNvSpPr txBox="1"/>
          <p:nvPr/>
        </p:nvSpPr>
        <p:spPr>
          <a:xfrm>
            <a:off x="1223496" y="637075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Busy Flag bit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052522-FB8B-2D1F-AB05-3FBE8AA0696F}"/>
              </a:ext>
            </a:extLst>
          </p:cNvPr>
          <p:cNvGrpSpPr/>
          <p:nvPr/>
        </p:nvGrpSpPr>
        <p:grpSpPr>
          <a:xfrm>
            <a:off x="182840" y="1206280"/>
            <a:ext cx="8760585" cy="923330"/>
            <a:chOff x="182840" y="5941339"/>
            <a:chExt cx="8760585" cy="923330"/>
          </a:xfrm>
        </p:grpSpPr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87B23C41-D660-1F23-1D79-90EF6C5B4BC6}"/>
                </a:ext>
              </a:extLst>
            </p:cNvPr>
            <p:cNvSpPr txBox="1"/>
            <p:nvPr/>
          </p:nvSpPr>
          <p:spPr>
            <a:xfrm>
              <a:off x="182840" y="5941339"/>
              <a:ext cx="61173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Busy Flag</a:t>
              </a:r>
              <a:r>
                <a:rPr lang="ko-KR" altLang="en-US" dirty="0"/>
                <a:t>가 </a:t>
              </a:r>
              <a:r>
                <a:rPr lang="en-US" altLang="ko-KR" dirty="0"/>
                <a:t>1</a:t>
              </a:r>
              <a:r>
                <a:rPr lang="ko-KR" altLang="en-US" dirty="0"/>
                <a:t>인 동안</a:t>
              </a:r>
              <a:r>
                <a:rPr lang="en-US" altLang="ko-KR" dirty="0"/>
                <a:t>(Controller</a:t>
              </a:r>
              <a:r>
                <a:rPr lang="ko-KR" altLang="en-US" dirty="0"/>
                <a:t>가 명령을 수행하는 동안</a:t>
              </a:r>
              <a:r>
                <a:rPr lang="en-US" altLang="ko-KR" dirty="0"/>
                <a:t>)</a:t>
              </a:r>
            </a:p>
            <a:p>
              <a:r>
                <a:rPr lang="en-US" altLang="ko-KR" dirty="0"/>
                <a:t>LCD</a:t>
              </a:r>
              <a:r>
                <a:rPr lang="ko-KR" altLang="en-US" dirty="0"/>
                <a:t>모듈은 데이터를 수신하지 않는다</a:t>
              </a:r>
              <a:endParaRPr lang="en-US" altLang="ko-KR" dirty="0"/>
            </a:p>
            <a:p>
              <a:r>
                <a:rPr lang="en-US" altLang="ko-KR" dirty="0"/>
                <a:t>* A~E </a:t>
              </a:r>
              <a:r>
                <a:rPr lang="ko-KR" altLang="en-US" dirty="0"/>
                <a:t>신호 중 </a:t>
              </a:r>
              <a:r>
                <a:rPr lang="en-US" altLang="ko-KR" dirty="0"/>
                <a:t>A,E</a:t>
              </a:r>
              <a:r>
                <a:rPr lang="ko-KR" altLang="en-US" dirty="0"/>
                <a:t>신호만 </a:t>
              </a:r>
              <a:r>
                <a:rPr lang="en-US" altLang="ko-KR" dirty="0"/>
                <a:t>1602A</a:t>
              </a:r>
              <a:r>
                <a:rPr lang="ko-KR" altLang="en-US" dirty="0"/>
                <a:t>에 수신된다</a:t>
              </a: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67C737EA-9285-F696-4EEB-786342D00307}"/>
                </a:ext>
              </a:extLst>
            </p:cNvPr>
            <p:cNvSpPr/>
            <p:nvPr/>
          </p:nvSpPr>
          <p:spPr>
            <a:xfrm>
              <a:off x="6300156" y="6079587"/>
              <a:ext cx="283702" cy="554815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0F3ADE-0478-D1D9-C70C-509D697F571F}"/>
                </a:ext>
              </a:extLst>
            </p:cNvPr>
            <p:cNvSpPr txBox="1"/>
            <p:nvPr/>
          </p:nvSpPr>
          <p:spPr>
            <a:xfrm>
              <a:off x="6748593" y="6025420"/>
              <a:ext cx="21948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명령과 명령 사이에</a:t>
              </a:r>
              <a:endParaRPr lang="en-US" altLang="ko-KR" dirty="0"/>
            </a:p>
            <a:p>
              <a:r>
                <a:rPr lang="ko-KR" altLang="en-US" dirty="0"/>
                <a:t>충분한 </a:t>
              </a:r>
              <a:r>
                <a:rPr lang="en-US" altLang="ko-KR" dirty="0"/>
                <a:t>delay </a:t>
              </a:r>
              <a:r>
                <a:rPr lang="ko-KR" altLang="en-US" dirty="0"/>
                <a:t>필요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89145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182840" y="1278111"/>
            <a:ext cx="5477780" cy="4392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메모리 주소</a:t>
            </a:r>
            <a:endParaRPr lang="en-US" altLang="ko-KR" sz="2000" b="1" dirty="0">
              <a:ea typeface="나눔스퀘어" panose="020B0600000101010101" pitchFamily="50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sz="1600" dirty="0">
                <a:ea typeface="나눔스퀘어" panose="020B0600000101010101" pitchFamily="50" charset="-127"/>
              </a:rPr>
              <a:t>CG RAM : Character Generator RAM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altLang="ko-KR" sz="1600" dirty="0">
                <a:ea typeface="나눔스퀘어" panose="020B0600000101010101" pitchFamily="50" charset="-127"/>
              </a:rPr>
              <a:t>	LCD</a:t>
            </a:r>
            <a:r>
              <a:rPr lang="ko-KR" altLang="en-US" sz="1600" dirty="0">
                <a:ea typeface="나눔스퀘어" panose="020B0600000101010101" pitchFamily="50" charset="-127"/>
              </a:rPr>
              <a:t>에 출력할 문자 데이터를 저장할 메모리</a:t>
            </a:r>
            <a:endParaRPr lang="en-US" altLang="ko-KR" sz="2800" b="1" dirty="0">
              <a:ea typeface="나눔스퀘어" panose="020B0600000101010101" pitchFamily="50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sz="1600" dirty="0">
                <a:ea typeface="나눔스퀘어" panose="020B0600000101010101" pitchFamily="50" charset="-127"/>
              </a:rPr>
              <a:t>DD RAM : Character Generator RAM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600" dirty="0">
                <a:ea typeface="나눔스퀘어" panose="020B0600000101010101" pitchFamily="50" charset="-127"/>
              </a:rPr>
              <a:t>	LCD</a:t>
            </a:r>
            <a:r>
              <a:rPr lang="ko-KR" altLang="en-US" sz="1600" dirty="0">
                <a:ea typeface="나눔스퀘어" panose="020B0600000101010101" pitchFamily="50" charset="-127"/>
              </a:rPr>
              <a:t>에 출력할 위치를 저장할 메모리</a:t>
            </a:r>
            <a:endParaRPr lang="en-US" altLang="ko-KR" sz="1600" dirty="0">
              <a:ea typeface="나눔스퀘어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5912" y="5526359"/>
            <a:ext cx="5388595" cy="1147711"/>
            <a:chOff x="115912" y="5526359"/>
            <a:chExt cx="5388595" cy="114771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1E80F25-4BB8-B97B-C0C2-6E878A15ADC9}"/>
                </a:ext>
              </a:extLst>
            </p:cNvPr>
            <p:cNvSpPr/>
            <p:nvPr/>
          </p:nvSpPr>
          <p:spPr>
            <a:xfrm>
              <a:off x="115912" y="5526359"/>
              <a:ext cx="5388595" cy="114771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1602A display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FCD459-C897-4A12-E6DF-78581A1C408E}"/>
                </a:ext>
              </a:extLst>
            </p:cNvPr>
            <p:cNvSpPr/>
            <p:nvPr/>
          </p:nvSpPr>
          <p:spPr>
            <a:xfrm>
              <a:off x="617529" y="5671858"/>
              <a:ext cx="4098481" cy="6947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8B80B8C2-FC27-DFFF-D1BE-BD123C3B6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6569"/>
              </p:ext>
            </p:extLst>
          </p:nvPr>
        </p:nvGraphicFramePr>
        <p:xfrm>
          <a:off x="617530" y="5690849"/>
          <a:ext cx="4098480" cy="675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155">
                  <a:extLst>
                    <a:ext uri="{9D8B030D-6E8A-4147-A177-3AD203B41FA5}">
                      <a16:colId xmlns:a16="http://schemas.microsoft.com/office/drawing/2014/main" val="4083257684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363423216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4190486468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577789293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3718990017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3718135859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499625060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1841225927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868178667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1561716518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1834812819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451724548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555283341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463675826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556078101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382576798"/>
                    </a:ext>
                  </a:extLst>
                </a:gridCol>
              </a:tblGrid>
              <a:tr h="337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A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30715"/>
                  </a:ext>
                </a:extLst>
              </a:tr>
              <a:tr h="337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A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222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F07F93F-7E8B-709D-29CD-14E1A7AF57D2}"/>
              </a:ext>
            </a:extLst>
          </p:cNvPr>
          <p:cNvSpPr txBox="1"/>
          <p:nvPr/>
        </p:nvSpPr>
        <p:spPr>
          <a:xfrm>
            <a:off x="130574" y="567185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0x0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BB7B62-36F5-26C1-B17A-BA93D89F37F0}"/>
              </a:ext>
            </a:extLst>
          </p:cNvPr>
          <p:cNvSpPr txBox="1"/>
          <p:nvPr/>
        </p:nvSpPr>
        <p:spPr>
          <a:xfrm>
            <a:off x="123244" y="598594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0x4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5B9EDF-2188-7A43-01FD-790A2EF30655}"/>
              </a:ext>
            </a:extLst>
          </p:cNvPr>
          <p:cNvSpPr txBox="1"/>
          <p:nvPr/>
        </p:nvSpPr>
        <p:spPr>
          <a:xfrm>
            <a:off x="35496" y="5198600"/>
            <a:ext cx="201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DD RAM Address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A8BEED-1291-173A-47B5-0519503A231D}"/>
              </a:ext>
            </a:extLst>
          </p:cNvPr>
          <p:cNvGrpSpPr/>
          <p:nvPr/>
        </p:nvGrpSpPr>
        <p:grpSpPr>
          <a:xfrm>
            <a:off x="5631515" y="1845445"/>
            <a:ext cx="3404981" cy="4509830"/>
            <a:chOff x="5448675" y="1264076"/>
            <a:chExt cx="3512485" cy="450983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C660D1E-3B70-D1E2-16E4-36020643B1BB}"/>
                </a:ext>
              </a:extLst>
            </p:cNvPr>
            <p:cNvSpPr/>
            <p:nvPr/>
          </p:nvSpPr>
          <p:spPr>
            <a:xfrm>
              <a:off x="5448675" y="1264076"/>
              <a:ext cx="3512485" cy="4509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CF9CEEF-1016-957A-53E0-56CFDB9AD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96" r="1223"/>
            <a:stretch/>
          </p:blipFill>
          <p:spPr>
            <a:xfrm>
              <a:off x="5499896" y="1309241"/>
              <a:ext cx="3434554" cy="414049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91D327-519B-C1EE-381E-F5E90A043462}"/>
                </a:ext>
              </a:extLst>
            </p:cNvPr>
            <p:cNvSpPr txBox="1"/>
            <p:nvPr/>
          </p:nvSpPr>
          <p:spPr>
            <a:xfrm>
              <a:off x="6004925" y="5404574"/>
              <a:ext cx="206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        글자 </a:t>
              </a:r>
              <a:r>
                <a:rPr lang="en-US" altLang="ko-KR" dirty="0"/>
                <a:t>TABLE</a:t>
              </a:r>
              <a:endParaRPr lang="ko-KR" alt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B088C-87F8-1A1D-409C-3ABE73D7EB9E}"/>
              </a:ext>
            </a:extLst>
          </p:cNvPr>
          <p:cNvSpPr txBox="1"/>
          <p:nvPr/>
        </p:nvSpPr>
        <p:spPr>
          <a:xfrm>
            <a:off x="675884" y="3873457"/>
            <a:ext cx="46682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DDRAM</a:t>
            </a:r>
            <a:r>
              <a:rPr lang="ko-KR" altLang="en-US" dirty="0"/>
              <a:t>을 변경해 출력할 위치 설정 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CGRAM</a:t>
            </a:r>
            <a:r>
              <a:rPr lang="ko-KR" altLang="en-US" dirty="0"/>
              <a:t>을 변경해 출력할 문자 설정</a:t>
            </a:r>
            <a:endParaRPr lang="en-US" altLang="ko-KR" dirty="0"/>
          </a:p>
          <a:p>
            <a:r>
              <a:rPr lang="en-US" altLang="ko-KR" dirty="0"/>
              <a:t>(Busy</a:t>
            </a:r>
            <a:r>
              <a:rPr lang="ko-KR" altLang="en-US" dirty="0"/>
              <a:t> </a:t>
            </a:r>
            <a:r>
              <a:rPr lang="en-US" altLang="ko-KR" dirty="0"/>
              <a:t>Flag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0</a:t>
            </a:r>
            <a:r>
              <a:rPr lang="ko-KR" altLang="en-US" dirty="0"/>
              <a:t>이 되면 </a:t>
            </a:r>
            <a:r>
              <a:rPr lang="en-US" altLang="ko-KR" dirty="0"/>
              <a:t>DDRAM</a:t>
            </a:r>
            <a:r>
              <a:rPr lang="ko-KR" altLang="en-US" dirty="0"/>
              <a:t>의 값이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자동으로 </a:t>
            </a:r>
            <a:r>
              <a:rPr lang="en-US" altLang="ko-KR" dirty="0"/>
              <a:t>+1</a:t>
            </a:r>
            <a:r>
              <a:rPr lang="ko-KR" altLang="en-US" dirty="0"/>
              <a:t>이 된다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6085" y="5673360"/>
            <a:ext cx="81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Line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83415" y="5988197"/>
            <a:ext cx="81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Line 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642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E55051B-A60D-1AAE-9C41-0BB8A3683F59}"/>
              </a:ext>
            </a:extLst>
          </p:cNvPr>
          <p:cNvSpPr/>
          <p:nvPr/>
        </p:nvSpPr>
        <p:spPr>
          <a:xfrm>
            <a:off x="1406234" y="5015311"/>
            <a:ext cx="504056" cy="29732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179512" y="1340768"/>
            <a:ext cx="5477780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초기화 순서도</a:t>
            </a: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79FB1-D5C8-B909-3425-411FB555AF0C}"/>
              </a:ext>
            </a:extLst>
          </p:cNvPr>
          <p:cNvSpPr txBox="1"/>
          <p:nvPr/>
        </p:nvSpPr>
        <p:spPr>
          <a:xfrm>
            <a:off x="830170" y="2007737"/>
            <a:ext cx="272410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LCD Power ON </a:t>
            </a:r>
            <a:r>
              <a:rPr lang="ko-KR" altLang="en-US" dirty="0"/>
              <a:t>후 대기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830170" y="3511180"/>
            <a:ext cx="271337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Function Set </a:t>
            </a:r>
            <a:r>
              <a:rPr lang="ko-KR" altLang="en-US" dirty="0"/>
              <a:t>명령 </a:t>
            </a:r>
            <a:r>
              <a:rPr lang="en-US" altLang="ko-KR" dirty="0"/>
              <a:t>X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C1D2C-7048-02CA-4AAD-AF09BD1C72C5}"/>
              </a:ext>
            </a:extLst>
          </p:cNvPr>
          <p:cNvSpPr txBox="1"/>
          <p:nvPr/>
        </p:nvSpPr>
        <p:spPr>
          <a:xfrm>
            <a:off x="830170" y="4240552"/>
            <a:ext cx="271337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세팅 될 때 까지 대기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24E61-5040-DBA0-3D52-048FD5EF9DC5}"/>
              </a:ext>
            </a:extLst>
          </p:cNvPr>
          <p:cNvSpPr txBox="1"/>
          <p:nvPr/>
        </p:nvSpPr>
        <p:spPr>
          <a:xfrm>
            <a:off x="830170" y="4979308"/>
            <a:ext cx="271337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LCD </a:t>
            </a:r>
            <a:r>
              <a:rPr lang="ko-KR" altLang="en-US" dirty="0"/>
              <a:t>설정 후 문자 입력</a:t>
            </a:r>
            <a:endParaRPr lang="en-US" altLang="ko-KR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>
            <a:off x="1838282" y="3223148"/>
            <a:ext cx="720080" cy="21602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A903272-4B75-4104-1728-CE51FE5850D7}"/>
              </a:ext>
            </a:extLst>
          </p:cNvPr>
          <p:cNvSpPr/>
          <p:nvPr/>
        </p:nvSpPr>
        <p:spPr>
          <a:xfrm>
            <a:off x="1838282" y="3952520"/>
            <a:ext cx="720080" cy="21602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ED28907-CB48-B828-B954-855D04B38826}"/>
              </a:ext>
            </a:extLst>
          </p:cNvPr>
          <p:cNvSpPr/>
          <p:nvPr/>
        </p:nvSpPr>
        <p:spPr>
          <a:xfrm>
            <a:off x="1838282" y="4681892"/>
            <a:ext cx="720080" cy="21602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885A99-60C3-9E8F-DE2C-6627439C7597}"/>
              </a:ext>
            </a:extLst>
          </p:cNvPr>
          <p:cNvSpPr/>
          <p:nvPr/>
        </p:nvSpPr>
        <p:spPr>
          <a:xfrm>
            <a:off x="4286554" y="3504713"/>
            <a:ext cx="3744416" cy="375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각 명령 수행 후</a:t>
            </a:r>
            <a:r>
              <a:rPr lang="en-US" altLang="ko-KR" dirty="0">
                <a:solidFill>
                  <a:sysClr val="windowText" lastClr="000000"/>
                </a:solidFill>
              </a:rPr>
              <a:t>,</a:t>
            </a:r>
            <a:r>
              <a:rPr lang="ko-KR" altLang="en-US" dirty="0">
                <a:solidFill>
                  <a:sysClr val="windowText" lastClr="000000"/>
                </a:solidFill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</a:rPr>
              <a:t>4.1ms </a:t>
            </a:r>
            <a:r>
              <a:rPr lang="ko-KR" altLang="en-US" dirty="0">
                <a:solidFill>
                  <a:sysClr val="windowText" lastClr="000000"/>
                </a:solidFill>
              </a:rPr>
              <a:t>이상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대기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FB5AC7-4964-4629-EED4-93418E22B449}"/>
              </a:ext>
            </a:extLst>
          </p:cNvPr>
          <p:cNvSpPr/>
          <p:nvPr/>
        </p:nvSpPr>
        <p:spPr>
          <a:xfrm>
            <a:off x="4309486" y="2007737"/>
            <a:ext cx="27133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</a:rPr>
              <a:t>최소 </a:t>
            </a:r>
            <a:r>
              <a:rPr lang="en-US" altLang="ko-KR" dirty="0">
                <a:solidFill>
                  <a:sysClr val="windowText" lastClr="000000"/>
                </a:solidFill>
              </a:rPr>
              <a:t>15ms </a:t>
            </a:r>
            <a:r>
              <a:rPr lang="ko-KR" altLang="en-US" dirty="0">
                <a:solidFill>
                  <a:sysClr val="windowText" lastClr="000000"/>
                </a:solidFill>
              </a:rPr>
              <a:t>대기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FD0D0-63C5-DBA2-BB99-9074DA0CA402}"/>
              </a:ext>
            </a:extLst>
          </p:cNvPr>
          <p:cNvSpPr txBox="1"/>
          <p:nvPr/>
        </p:nvSpPr>
        <p:spPr>
          <a:xfrm>
            <a:off x="269776" y="5949102"/>
            <a:ext cx="87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"lcd1602A.c"</a:t>
            </a:r>
            <a:r>
              <a:rPr lang="ko-KR" altLang="en-US" dirty="0"/>
              <a:t>의 </a:t>
            </a:r>
            <a:r>
              <a:rPr lang="en-US" altLang="ko-KR" b="1" dirty="0" err="1"/>
              <a:t>lcdinit</a:t>
            </a:r>
            <a:r>
              <a:rPr lang="en-US" altLang="ko-KR" b="1" dirty="0"/>
              <a:t>(void)</a:t>
            </a:r>
            <a:r>
              <a:rPr lang="ko-KR" altLang="en-US" b="1" dirty="0"/>
              <a:t> </a:t>
            </a:r>
            <a:r>
              <a:rPr lang="ko-KR" altLang="en-US" dirty="0"/>
              <a:t>코드를 통해 </a:t>
            </a:r>
            <a:r>
              <a:rPr lang="en-US" altLang="ko-KR" dirty="0"/>
              <a:t>LCD </a:t>
            </a:r>
            <a:r>
              <a:rPr lang="ko-KR" altLang="en-US" dirty="0"/>
              <a:t>초기화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LCD </a:t>
            </a:r>
            <a:r>
              <a:rPr lang="ko-KR" altLang="en-US" dirty="0">
                <a:highlight>
                  <a:srgbClr val="FFBE00"/>
                </a:highlight>
              </a:rPr>
              <a:t>설정</a:t>
            </a:r>
            <a:r>
              <a:rPr lang="ko-KR" altLang="en-US" dirty="0"/>
              <a:t> 시</a:t>
            </a:r>
            <a:r>
              <a:rPr lang="en-US" altLang="ko-KR" dirty="0"/>
              <a:t>, “lcd1602A.c”</a:t>
            </a:r>
            <a:r>
              <a:rPr lang="ko-KR" altLang="en-US" dirty="0"/>
              <a:t>의 해당 함수에서 </a:t>
            </a:r>
            <a:r>
              <a:rPr lang="en-US" altLang="ko-KR" b="1" dirty="0" err="1"/>
              <a:t>lcdinput</a:t>
            </a:r>
            <a:r>
              <a:rPr lang="en-US" altLang="ko-KR" b="1" dirty="0"/>
              <a:t>() </a:t>
            </a:r>
            <a:r>
              <a:rPr lang="ko-KR" altLang="en-US" dirty="0"/>
              <a:t>함수를 통해</a:t>
            </a:r>
            <a:r>
              <a:rPr lang="en-US" altLang="ko-KR" dirty="0"/>
              <a:t> </a:t>
            </a:r>
            <a:r>
              <a:rPr lang="ko-KR" altLang="en-US" dirty="0"/>
              <a:t>데이터 전달</a:t>
            </a:r>
          </a:p>
        </p:txBody>
      </p:sp>
      <p:cxnSp>
        <p:nvCxnSpPr>
          <p:cNvPr id="12" name="직선 연결선 11"/>
          <p:cNvCxnSpPr>
            <a:stCxn id="3" idx="3"/>
            <a:endCxn id="20" idx="1"/>
          </p:cNvCxnSpPr>
          <p:nvPr/>
        </p:nvCxnSpPr>
        <p:spPr>
          <a:xfrm>
            <a:off x="3554274" y="2192403"/>
            <a:ext cx="755212" cy="0"/>
          </a:xfrm>
          <a:prstGeom prst="line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3543542" y="3695846"/>
            <a:ext cx="743012" cy="7612"/>
          </a:xfrm>
          <a:prstGeom prst="line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840902" y="2777162"/>
            <a:ext cx="271337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Clock &amp; port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25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>
            <a:off x="1849014" y="2489130"/>
            <a:ext cx="720080" cy="21602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9FB5AC7-4964-4629-EED4-93418E22B449}"/>
              </a:ext>
            </a:extLst>
          </p:cNvPr>
          <p:cNvSpPr/>
          <p:nvPr/>
        </p:nvSpPr>
        <p:spPr>
          <a:xfrm>
            <a:off x="4309486" y="2774850"/>
            <a:ext cx="3721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PTD9 ~ 15 GPIO Output </a:t>
            </a:r>
            <a:r>
              <a:rPr lang="ko-KR" altLang="en-US" dirty="0">
                <a:solidFill>
                  <a:sysClr val="windowText" lastClr="000000"/>
                </a:solidFill>
              </a:rPr>
              <a:t>설정</a:t>
            </a:r>
          </a:p>
        </p:txBody>
      </p:sp>
      <p:cxnSp>
        <p:nvCxnSpPr>
          <p:cNvPr id="29" name="직선 연결선 28"/>
          <p:cNvCxnSpPr>
            <a:endCxn id="28" idx="1"/>
          </p:cNvCxnSpPr>
          <p:nvPr/>
        </p:nvCxnSpPr>
        <p:spPr>
          <a:xfrm>
            <a:off x="3554274" y="2959516"/>
            <a:ext cx="755212" cy="0"/>
          </a:xfrm>
          <a:prstGeom prst="line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FB5AC7-4964-4629-EED4-93418E22B449}"/>
              </a:ext>
            </a:extLst>
          </p:cNvPr>
          <p:cNvSpPr/>
          <p:nvPr/>
        </p:nvSpPr>
        <p:spPr>
          <a:xfrm>
            <a:off x="4289700" y="4970906"/>
            <a:ext cx="37214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ysClr val="windowText" lastClr="000000"/>
                </a:solidFill>
              </a:rPr>
              <a:t>Display </a:t>
            </a:r>
            <a:r>
              <a:rPr lang="ko-KR" altLang="en-US" dirty="0">
                <a:solidFill>
                  <a:sysClr val="windowText" lastClr="000000"/>
                </a:solidFill>
              </a:rPr>
              <a:t>초기화 및 커서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주소 설정</a:t>
            </a:r>
          </a:p>
        </p:txBody>
      </p:sp>
      <p:cxnSp>
        <p:nvCxnSpPr>
          <p:cNvPr id="32" name="직선 연결선 31"/>
          <p:cNvCxnSpPr>
            <a:endCxn id="31" idx="1"/>
          </p:cNvCxnSpPr>
          <p:nvPr/>
        </p:nvCxnSpPr>
        <p:spPr>
          <a:xfrm>
            <a:off x="3534488" y="5155572"/>
            <a:ext cx="755212" cy="0"/>
          </a:xfrm>
          <a:prstGeom prst="line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83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Function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1268448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altLang="ko-KR" sz="2000" b="1" dirty="0">
                <a:ea typeface="나눔스퀘어" panose="020B0600000101010101" pitchFamily="50" charset="-127"/>
              </a:rPr>
              <a:t>MCU Timer</a:t>
            </a:r>
            <a:r>
              <a:rPr lang="ko-KR" altLang="en-US" sz="2000" b="1" dirty="0">
                <a:ea typeface="나눔스퀘어" panose="020B0600000101010101" pitchFamily="50" charset="-127"/>
              </a:rPr>
              <a:t>란 </a:t>
            </a:r>
            <a:r>
              <a:rPr lang="en-US" altLang="ko-KR" sz="2000" b="1" dirty="0">
                <a:ea typeface="나눔스퀘어" panose="020B0600000101010101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1300" b="1" dirty="0">
                <a:ea typeface="나눔스퀘어" panose="020B0600000101010101" pitchFamily="50" charset="-127"/>
              </a:rPr>
              <a:t>    - Board</a:t>
            </a:r>
            <a:r>
              <a:rPr lang="ko-KR" altLang="en-US" sz="1300" b="1" dirty="0">
                <a:ea typeface="나눔스퀘어" panose="020B0600000101010101" pitchFamily="50" charset="-127"/>
              </a:rPr>
              <a:t>에 내장된 </a:t>
            </a:r>
            <a:r>
              <a:rPr lang="en-US" altLang="ko-KR" sz="1300" b="1" dirty="0">
                <a:ea typeface="나눔스퀘어" panose="020B0600000101010101" pitchFamily="50" charset="-127"/>
              </a:rPr>
              <a:t>Oscillator</a:t>
            </a:r>
            <a:r>
              <a:rPr lang="ko-KR" altLang="en-US" sz="1300" b="1" dirty="0">
                <a:ea typeface="나눔스퀘어" panose="020B0600000101010101" pitchFamily="50" charset="-127"/>
              </a:rPr>
              <a:t>에 의존하여 동작 주파수를 형성</a:t>
            </a:r>
            <a:endParaRPr lang="en-US" altLang="ko-KR" sz="1300" b="1" dirty="0"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300" b="1" dirty="0">
                <a:ea typeface="나눔스퀘어" panose="020B0600000101010101" pitchFamily="50" charset="-127"/>
              </a:rPr>
              <a:t>    - </a:t>
            </a:r>
            <a:r>
              <a:rPr lang="ko-KR" altLang="en-US" sz="1300" b="1" dirty="0">
                <a:ea typeface="나눔스퀘어" panose="020B0600000101010101" pitchFamily="50" charset="-127"/>
              </a:rPr>
              <a:t>동작 주파수에 의해 주기를 형성</a:t>
            </a:r>
            <a:r>
              <a:rPr lang="en-US" altLang="ko-KR" sz="1300" b="1" dirty="0">
                <a:ea typeface="나눔스퀘어" panose="020B0600000101010101" pitchFamily="50" charset="-127"/>
              </a:rPr>
              <a:t>, </a:t>
            </a:r>
            <a:r>
              <a:rPr lang="ko-KR" altLang="en-US" sz="1300" b="1" dirty="0">
                <a:ea typeface="나눔스퀘어" panose="020B0600000101010101" pitchFamily="50" charset="-127"/>
              </a:rPr>
              <a:t>특정 주기 형성 및 </a:t>
            </a:r>
            <a:r>
              <a:rPr lang="en-US" altLang="ko-KR" sz="1300" b="1" dirty="0">
                <a:ea typeface="나눔스퀘어" panose="020B0600000101010101" pitchFamily="50" charset="-127"/>
              </a:rPr>
              <a:t>Counting</a:t>
            </a:r>
            <a:r>
              <a:rPr lang="ko-KR" altLang="en-US" sz="1300" b="1" dirty="0">
                <a:ea typeface="나눔스퀘어" panose="020B0600000101010101" pitchFamily="50" charset="-127"/>
              </a:rPr>
              <a:t>을 통해 시간적 개념의 </a:t>
            </a:r>
            <a:r>
              <a:rPr lang="en-US" altLang="ko-KR" sz="1300" b="1" dirty="0">
                <a:ea typeface="나눔스퀘어" panose="020B0600000101010101" pitchFamily="50" charset="-127"/>
              </a:rPr>
              <a:t>Control</a:t>
            </a:r>
            <a:r>
              <a:rPr lang="ko-KR" altLang="en-US" sz="1300" b="1" dirty="0">
                <a:ea typeface="나눔스퀘어" panose="020B0600000101010101" pitchFamily="50" charset="-127"/>
              </a:rPr>
              <a:t>이 가능 </a:t>
            </a:r>
            <a:endParaRPr lang="en-US" altLang="ko-KR" sz="1300" b="1" dirty="0"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594" y="2511464"/>
            <a:ext cx="6618811" cy="389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72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79FB1-D5C8-B909-3425-411FB555AF0C}"/>
              </a:ext>
            </a:extLst>
          </p:cNvPr>
          <p:cNvSpPr txBox="1"/>
          <p:nvPr/>
        </p:nvSpPr>
        <p:spPr>
          <a:xfrm>
            <a:off x="296210" y="1964713"/>
            <a:ext cx="272410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LCD Power ON </a:t>
            </a:r>
            <a:r>
              <a:rPr lang="ko-KR" altLang="en-US" dirty="0"/>
              <a:t>후 대기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6337513" y="1934266"/>
            <a:ext cx="255496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Function Set </a:t>
            </a:r>
            <a:r>
              <a:rPr lang="ko-KR" altLang="en-US" dirty="0"/>
              <a:t>명령 </a:t>
            </a:r>
            <a:r>
              <a:rPr lang="en-US" altLang="ko-KR" dirty="0"/>
              <a:t>X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C1D2C-7048-02CA-4AAD-AF09BD1C72C5}"/>
              </a:ext>
            </a:extLst>
          </p:cNvPr>
          <p:cNvSpPr txBox="1"/>
          <p:nvPr/>
        </p:nvSpPr>
        <p:spPr>
          <a:xfrm>
            <a:off x="641943" y="2593930"/>
            <a:ext cx="271337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세팅 될 때 까지 대기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3794754" y="2588064"/>
            <a:ext cx="2713372" cy="369332"/>
            <a:chOff x="830170" y="4979308"/>
            <a:chExt cx="2713372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55051B-A60D-1AAE-9C41-0BB8A3683F59}"/>
                </a:ext>
              </a:extLst>
            </p:cNvPr>
            <p:cNvSpPr/>
            <p:nvPr/>
          </p:nvSpPr>
          <p:spPr>
            <a:xfrm>
              <a:off x="1406234" y="5015311"/>
              <a:ext cx="504056" cy="2973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924E61-5040-DBA0-3D52-048FD5EF9DC5}"/>
                </a:ext>
              </a:extLst>
            </p:cNvPr>
            <p:cNvSpPr txBox="1"/>
            <p:nvPr/>
          </p:nvSpPr>
          <p:spPr>
            <a:xfrm>
              <a:off x="830170" y="4979308"/>
              <a:ext cx="271337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LCD </a:t>
              </a:r>
              <a:r>
                <a:rPr lang="ko-KR" altLang="en-US" dirty="0"/>
                <a:t>설정 후 문자 입력</a:t>
              </a:r>
              <a:endParaRPr lang="en-US" altLang="ko-KR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3495395" y="1957573"/>
            <a:ext cx="230074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Clock &amp; port </a:t>
            </a:r>
            <a:r>
              <a:rPr lang="ko-KR" altLang="en-US" dirty="0">
                <a:solidFill>
                  <a:srgbClr val="FF0000"/>
                </a:solidFill>
              </a:rPr>
              <a:t>설정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5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096496" y="2016225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5921445" y="1992918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260865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413676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11E9139-EC9D-48C4-8EE7-265B023D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09" y="3142153"/>
            <a:ext cx="4061649" cy="3714070"/>
          </a:xfrm>
          <a:prstGeom prst="rect">
            <a:avLst/>
          </a:prstGeom>
        </p:spPr>
      </p:pic>
      <p:sp>
        <p:nvSpPr>
          <p:cNvPr id="33" name="사각형: 둥근 모서리 38">
            <a:extLst>
              <a:ext uri="{FF2B5EF4-FFF2-40B4-BE49-F238E27FC236}">
                <a16:creationId xmlns:a16="http://schemas.microsoft.com/office/drawing/2014/main" id="{9CD9FAD4-510B-47D8-8426-E9DEA189D0C3}"/>
              </a:ext>
            </a:extLst>
          </p:cNvPr>
          <p:cNvSpPr/>
          <p:nvPr/>
        </p:nvSpPr>
        <p:spPr>
          <a:xfrm>
            <a:off x="457200" y="4837519"/>
            <a:ext cx="1947191" cy="20316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 err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4" name="사각형: 둥근 모서리 38">
            <a:extLst>
              <a:ext uri="{FF2B5EF4-FFF2-40B4-BE49-F238E27FC236}">
                <a16:creationId xmlns:a16="http://schemas.microsoft.com/office/drawing/2014/main" id="{9CD9FAD4-510B-47D8-8426-E9DEA189D0C3}"/>
              </a:ext>
            </a:extLst>
          </p:cNvPr>
          <p:cNvSpPr/>
          <p:nvPr/>
        </p:nvSpPr>
        <p:spPr>
          <a:xfrm>
            <a:off x="536205" y="6342841"/>
            <a:ext cx="2064840" cy="204712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 err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20584" y="3229851"/>
            <a:ext cx="40718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Port Pin Direction Setting</a:t>
            </a:r>
          </a:p>
          <a:p>
            <a:endParaRPr lang="en-US" altLang="ko-KR" sz="1400" dirty="0"/>
          </a:p>
          <a:p>
            <a:r>
              <a:rPr lang="en-US" altLang="ko-KR" sz="1400" dirty="0"/>
              <a:t>PTD-&gt;PDDR Register </a:t>
            </a:r>
            <a:r>
              <a:rPr lang="ko-KR" altLang="en-US" sz="1400" dirty="0"/>
              <a:t>접근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600" b="1" dirty="0"/>
              <a:t> PTD-&gt;PDDR </a:t>
            </a:r>
            <a:r>
              <a:rPr lang="en-US" altLang="ko-KR" sz="1400" dirty="0"/>
              <a:t>|= </a:t>
            </a:r>
            <a:r>
              <a:rPr lang="en-US" altLang="ko-KR" sz="1400" dirty="0">
                <a:solidFill>
                  <a:srgbClr val="FF0000"/>
                </a:solidFill>
              </a:rPr>
              <a:t>1&lt;&lt;9 </a:t>
            </a:r>
            <a:r>
              <a:rPr lang="en-US" altLang="ko-KR" sz="1400" dirty="0"/>
              <a:t>| 1&lt;&lt;10 | </a:t>
            </a:r>
            <a:r>
              <a:rPr lang="en-US" altLang="ko-KR" sz="1400" dirty="0">
                <a:solidFill>
                  <a:srgbClr val="0070C0"/>
                </a:solidFill>
              </a:rPr>
              <a:t>1&lt;&lt;11</a:t>
            </a:r>
          </a:p>
          <a:p>
            <a:r>
              <a:rPr lang="en-US" altLang="ko-KR" sz="1400" dirty="0"/>
              <a:t>                         | </a:t>
            </a:r>
            <a:r>
              <a:rPr lang="en-US" altLang="ko-KR" sz="1400" dirty="0">
                <a:solidFill>
                  <a:srgbClr val="FF0000"/>
                </a:solidFill>
              </a:rPr>
              <a:t>1&lt;&lt;12 </a:t>
            </a:r>
            <a:r>
              <a:rPr lang="en-US" altLang="ko-KR" sz="1400" dirty="0"/>
              <a:t>| 1&lt;&lt;13 | </a:t>
            </a:r>
            <a:r>
              <a:rPr lang="en-US" altLang="ko-KR" sz="1400" dirty="0">
                <a:solidFill>
                  <a:srgbClr val="0070C0"/>
                </a:solidFill>
              </a:rPr>
              <a:t>1&lt;&lt;14</a:t>
            </a:r>
          </a:p>
          <a:p>
            <a:r>
              <a:rPr lang="en-US" altLang="ko-KR" sz="1400" dirty="0"/>
              <a:t>                         | </a:t>
            </a:r>
            <a:r>
              <a:rPr lang="en-US" altLang="ko-KR" sz="1400" dirty="0">
                <a:solidFill>
                  <a:srgbClr val="FF0000"/>
                </a:solidFill>
              </a:rPr>
              <a:t>1&lt;&lt;15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/* Port D9~15:  Data Direction = output */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767" y="5280728"/>
            <a:ext cx="417671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10">
            <a:extLst>
              <a:ext uri="{FF2B5EF4-FFF2-40B4-BE49-F238E27FC236}">
                <a16:creationId xmlns:a16="http://schemas.microsoft.com/office/drawing/2014/main" id="{A699B890-755C-47CF-AFF9-4430EBD8D8C5}"/>
              </a:ext>
            </a:extLst>
          </p:cNvPr>
          <p:cNvSpPr/>
          <p:nvPr/>
        </p:nvSpPr>
        <p:spPr>
          <a:xfrm>
            <a:off x="5004048" y="5899718"/>
            <a:ext cx="1656184" cy="586130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PTD</a:t>
            </a:r>
            <a:endParaRPr lang="ko-KR" altLang="en-US" sz="1000" dirty="0" err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64792" y="1222924"/>
            <a:ext cx="6395439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초기화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PORT_init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 참조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89310" y="99300"/>
            <a:ext cx="565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(“</a:t>
            </a:r>
            <a:r>
              <a:rPr lang="ko-KR" altLang="en-US" dirty="0"/>
              <a:t>실습문제</a:t>
            </a:r>
            <a:r>
              <a:rPr lang="en-US" altLang="ko-KR" dirty="0"/>
              <a:t>3</a:t>
            </a:r>
            <a:r>
              <a:rPr lang="ko-KR" altLang="en-US" dirty="0"/>
              <a:t>_1_문자출력_Hello_world</a:t>
            </a:r>
            <a:r>
              <a:rPr lang="en-US" altLang="ko-KR" dirty="0"/>
              <a:t>.txt” </a:t>
            </a:r>
            <a:r>
              <a:rPr lang="ko-KR" altLang="en-US" dirty="0"/>
              <a:t>파일 참조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442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79FB1-D5C8-B909-3425-411FB555AF0C}"/>
              </a:ext>
            </a:extLst>
          </p:cNvPr>
          <p:cNvSpPr txBox="1"/>
          <p:nvPr/>
        </p:nvSpPr>
        <p:spPr>
          <a:xfrm>
            <a:off x="296210" y="1964713"/>
            <a:ext cx="272410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LCD Power ON </a:t>
            </a:r>
            <a:r>
              <a:rPr lang="ko-KR" altLang="en-US" dirty="0"/>
              <a:t>후 대기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6337513" y="1934266"/>
            <a:ext cx="255496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Function Set </a:t>
            </a:r>
            <a:r>
              <a:rPr lang="ko-KR" altLang="en-US" dirty="0"/>
              <a:t>명령 </a:t>
            </a:r>
            <a:r>
              <a:rPr lang="en-US" altLang="ko-KR" dirty="0"/>
              <a:t>X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C1D2C-7048-02CA-4AAD-AF09BD1C72C5}"/>
              </a:ext>
            </a:extLst>
          </p:cNvPr>
          <p:cNvSpPr txBox="1"/>
          <p:nvPr/>
        </p:nvSpPr>
        <p:spPr>
          <a:xfrm>
            <a:off x="641943" y="2593930"/>
            <a:ext cx="271337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세팅 될 때 까지 대기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3794754" y="2588064"/>
            <a:ext cx="2713372" cy="369332"/>
            <a:chOff x="830170" y="4979308"/>
            <a:chExt cx="2713372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55051B-A60D-1AAE-9C41-0BB8A3683F59}"/>
                </a:ext>
              </a:extLst>
            </p:cNvPr>
            <p:cNvSpPr/>
            <p:nvPr/>
          </p:nvSpPr>
          <p:spPr>
            <a:xfrm>
              <a:off x="1406234" y="5015311"/>
              <a:ext cx="504056" cy="2973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924E61-5040-DBA0-3D52-048FD5EF9DC5}"/>
                </a:ext>
              </a:extLst>
            </p:cNvPr>
            <p:cNvSpPr txBox="1"/>
            <p:nvPr/>
          </p:nvSpPr>
          <p:spPr>
            <a:xfrm>
              <a:off x="830170" y="4979308"/>
              <a:ext cx="271337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LCD </a:t>
              </a:r>
              <a:r>
                <a:rPr lang="ko-KR" altLang="en-US" dirty="0"/>
                <a:t>설정 후 문자 입력</a:t>
              </a:r>
              <a:endParaRPr lang="en-US" altLang="ko-KR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3495395" y="1957573"/>
            <a:ext cx="230074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Clock &amp; port </a:t>
            </a:r>
            <a:r>
              <a:rPr lang="ko-KR" altLang="en-US" dirty="0">
                <a:solidFill>
                  <a:srgbClr val="FF0000"/>
                </a:solidFill>
              </a:rPr>
              <a:t>설정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5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096496" y="2016225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5921445" y="1992918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260865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413676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09" y="3309878"/>
            <a:ext cx="3453745" cy="188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1484615" y="4033070"/>
            <a:ext cx="583266" cy="68709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 err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6452" y="5269815"/>
            <a:ext cx="466488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Pin Mux Control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Not all pins support all pin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muxing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slots. Unimplemented pin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muxing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slots are reserved and may result in configuring the pin for a different pin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muxing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slot.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The corresponding pin is configured in the following pin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muxing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slot as follows:</a:t>
            </a:r>
          </a:p>
          <a:p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000 Pin disabled (Alternative 0) (analog).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001 Alternative 1 (GPIO).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010 Alternative 2 (chip-specific).</a:t>
            </a:r>
          </a:p>
          <a:p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	⁞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91346" y="3338980"/>
            <a:ext cx="398392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Pin Function Mux Select</a:t>
            </a:r>
          </a:p>
          <a:p>
            <a:pPr algn="ctr"/>
            <a:r>
              <a:rPr lang="en-US" altLang="ko-KR" sz="1600" b="1" dirty="0"/>
              <a:t>GPIO Setting (by </a:t>
            </a:r>
            <a:r>
              <a:rPr lang="en-US" altLang="ko-KR" sz="1600" b="1" dirty="0" err="1"/>
              <a:t>PCRn</a:t>
            </a:r>
            <a:r>
              <a:rPr lang="en-US" altLang="ko-KR" sz="1600" b="1" dirty="0"/>
              <a:t> Register)</a:t>
            </a:r>
          </a:p>
          <a:p>
            <a:endParaRPr lang="fr-FR" altLang="ko-KR" sz="1400" dirty="0"/>
          </a:p>
          <a:p>
            <a:r>
              <a:rPr lang="fr-FR" altLang="ko-KR" sz="1400" dirty="0"/>
              <a:t>PORTD-&gt;PCR[</a:t>
            </a:r>
            <a:r>
              <a:rPr lang="fr-FR" altLang="ko-KR" sz="1400" dirty="0">
                <a:solidFill>
                  <a:srgbClr val="FF0000"/>
                </a:solidFill>
              </a:rPr>
              <a:t>9</a:t>
            </a:r>
            <a:r>
              <a:rPr lang="fr-FR" altLang="ko-KR" sz="1400" dirty="0"/>
              <a:t>]  = PORT_PCR_MUX(</a:t>
            </a:r>
            <a:r>
              <a:rPr lang="fr-FR" altLang="ko-KR" sz="1400" dirty="0">
                <a:solidFill>
                  <a:srgbClr val="FF0000"/>
                </a:solidFill>
              </a:rPr>
              <a:t>1</a:t>
            </a:r>
            <a:r>
              <a:rPr lang="fr-FR" altLang="ko-KR" sz="1400" dirty="0"/>
              <a:t>);</a:t>
            </a:r>
          </a:p>
          <a:p>
            <a:r>
              <a:rPr lang="fr-FR" altLang="ko-KR" sz="1400" dirty="0"/>
              <a:t>PORTD-&gt;PCR[</a:t>
            </a:r>
            <a:r>
              <a:rPr lang="fr-FR" altLang="ko-KR" sz="1400" dirty="0">
                <a:solidFill>
                  <a:srgbClr val="FF0000"/>
                </a:solidFill>
              </a:rPr>
              <a:t>10</a:t>
            </a:r>
            <a:r>
              <a:rPr lang="fr-FR" altLang="ko-KR" sz="1400" dirty="0"/>
              <a:t>]  = PORT_PCR_MUX(</a:t>
            </a:r>
            <a:r>
              <a:rPr lang="fr-FR" altLang="ko-KR" sz="1400" dirty="0">
                <a:solidFill>
                  <a:srgbClr val="FF0000"/>
                </a:solidFill>
              </a:rPr>
              <a:t>1</a:t>
            </a:r>
            <a:r>
              <a:rPr lang="fr-FR" altLang="ko-KR" sz="1400" dirty="0"/>
              <a:t>);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⁞                                ⁞</a:t>
            </a:r>
            <a:endParaRPr lang="fr-FR" altLang="ko-KR" sz="1400" dirty="0"/>
          </a:p>
          <a:p>
            <a:r>
              <a:rPr lang="fr-FR" altLang="ko-KR" sz="1400" dirty="0"/>
              <a:t>PORTD-&gt;PCR[</a:t>
            </a:r>
            <a:r>
              <a:rPr lang="fr-FR" altLang="ko-KR" sz="1400" dirty="0">
                <a:solidFill>
                  <a:srgbClr val="FF0000"/>
                </a:solidFill>
              </a:rPr>
              <a:t>15</a:t>
            </a:r>
            <a:r>
              <a:rPr lang="fr-FR" altLang="ko-KR" sz="1400" dirty="0"/>
              <a:t>]  = PORT_PCR_MUX(</a:t>
            </a:r>
            <a:r>
              <a:rPr lang="fr-FR" altLang="ko-KR" sz="1400" dirty="0">
                <a:solidFill>
                  <a:srgbClr val="FF0000"/>
                </a:solidFill>
              </a:rPr>
              <a:t>1</a:t>
            </a:r>
            <a:r>
              <a:rPr lang="fr-FR" altLang="ko-KR" sz="1400" dirty="0"/>
              <a:t>);</a:t>
            </a:r>
          </a:p>
          <a:p>
            <a:r>
              <a:rPr lang="fr-FR" altLang="ko-KR" sz="1400" dirty="0"/>
              <a:t>  (Pin Numver)            (‘001’set)</a:t>
            </a:r>
          </a:p>
          <a:p>
            <a:br>
              <a:rPr lang="fr-FR" altLang="ko-KR" sz="1400" dirty="0"/>
            </a:br>
            <a:r>
              <a:rPr lang="fr-FR" altLang="ko-KR" sz="1400" dirty="0"/>
              <a:t>PORTD9~D15: MUX = GPIO</a:t>
            </a:r>
          </a:p>
          <a:p>
            <a:r>
              <a:rPr lang="fr-FR" altLang="ko-KR" sz="1400" dirty="0"/>
              <a:t>    </a:t>
            </a:r>
            <a:r>
              <a:rPr lang="fr-FR" altLang="ko-KR" sz="1400" dirty="0">
                <a:sym typeface="Wingdings" panose="05000000000000000000" pitchFamily="2" charset="2"/>
              </a:rPr>
              <a:t></a:t>
            </a:r>
            <a:r>
              <a:rPr lang="fr-FR" altLang="ko-KR" sz="1400" dirty="0"/>
              <a:t> Mux = Pin Mux Control </a:t>
            </a:r>
          </a:p>
          <a:p>
            <a:r>
              <a:rPr lang="fr-FR" altLang="ko-KR" sz="1400" dirty="0"/>
              <a:t>    </a:t>
            </a:r>
            <a:r>
              <a:rPr lang="fr-FR" altLang="ko-KR" sz="1400" dirty="0">
                <a:sym typeface="Wingdings" panose="05000000000000000000" pitchFamily="2" charset="2"/>
              </a:rPr>
              <a:t></a:t>
            </a:r>
            <a:r>
              <a:rPr lang="fr-FR" altLang="ko-KR" sz="1400" dirty="0"/>
              <a:t> 001 set == GPIO Function</a:t>
            </a:r>
            <a:endParaRPr lang="en-US" altLang="ko-KR" sz="1400" dirty="0"/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64792" y="1222924"/>
            <a:ext cx="6395439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초기화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PORT_init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 참조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531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79FB1-D5C8-B909-3425-411FB555AF0C}"/>
              </a:ext>
            </a:extLst>
          </p:cNvPr>
          <p:cNvSpPr txBox="1"/>
          <p:nvPr/>
        </p:nvSpPr>
        <p:spPr>
          <a:xfrm>
            <a:off x="296210" y="1964713"/>
            <a:ext cx="272410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LCD Power ON </a:t>
            </a:r>
            <a:r>
              <a:rPr lang="ko-KR" altLang="en-US" dirty="0"/>
              <a:t>후 대기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6337513" y="1934266"/>
            <a:ext cx="255496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 Function Set </a:t>
            </a:r>
            <a:r>
              <a:rPr lang="ko-KR" altLang="en-US" dirty="0">
                <a:solidFill>
                  <a:srgbClr val="FF0000"/>
                </a:solidFill>
              </a:rPr>
              <a:t>명령 </a:t>
            </a:r>
            <a:r>
              <a:rPr lang="en-US" altLang="ko-KR" dirty="0">
                <a:solidFill>
                  <a:srgbClr val="FF0000"/>
                </a:solidFill>
              </a:rPr>
              <a:t>X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C1D2C-7048-02CA-4AAD-AF09BD1C72C5}"/>
              </a:ext>
            </a:extLst>
          </p:cNvPr>
          <p:cNvSpPr txBox="1"/>
          <p:nvPr/>
        </p:nvSpPr>
        <p:spPr>
          <a:xfrm>
            <a:off x="641943" y="2593930"/>
            <a:ext cx="271337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세팅 될 때 까지 대기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3794754" y="2588064"/>
            <a:ext cx="2713372" cy="369332"/>
            <a:chOff x="830170" y="4979308"/>
            <a:chExt cx="2713372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55051B-A60D-1AAE-9C41-0BB8A3683F59}"/>
                </a:ext>
              </a:extLst>
            </p:cNvPr>
            <p:cNvSpPr/>
            <p:nvPr/>
          </p:nvSpPr>
          <p:spPr>
            <a:xfrm>
              <a:off x="1406234" y="5015311"/>
              <a:ext cx="504056" cy="2973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924E61-5040-DBA0-3D52-048FD5EF9DC5}"/>
                </a:ext>
              </a:extLst>
            </p:cNvPr>
            <p:cNvSpPr txBox="1"/>
            <p:nvPr/>
          </p:nvSpPr>
          <p:spPr>
            <a:xfrm>
              <a:off x="830170" y="4979308"/>
              <a:ext cx="2713372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LCD </a:t>
              </a:r>
              <a:r>
                <a:rPr lang="ko-KR" altLang="en-US" dirty="0"/>
                <a:t>설정 후 문자 입력</a:t>
              </a:r>
              <a:endParaRPr lang="en-US" altLang="ko-KR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3495395" y="1957573"/>
            <a:ext cx="230074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Clock &amp; port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25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096496" y="2016225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5921445" y="1992918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260865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413676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95395" y="3092665"/>
            <a:ext cx="51966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굴림" panose="020B0600000101010101" pitchFamily="50" charset="-127"/>
              </a:rPr>
              <a:t>	</a:t>
            </a:r>
            <a:r>
              <a:rPr lang="en-US" altLang="ko-KR" sz="1400" dirty="0" err="1">
                <a:ea typeface="굴림" panose="020B0600000101010101" pitchFamily="50" charset="-127"/>
              </a:rPr>
              <a:t>lcdinput</a:t>
            </a:r>
            <a:r>
              <a:rPr lang="en-US" altLang="ko-KR" sz="1400" dirty="0">
                <a:ea typeface="굴림" panose="020B0600000101010101" pitchFamily="50" charset="-127"/>
              </a:rPr>
              <a:t>(0x28);</a:t>
            </a:r>
          </a:p>
          <a:p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              /*  </a:t>
            </a:r>
            <a:r>
              <a:rPr lang="en-US" altLang="ko-KR" sz="1400" dirty="0" err="1">
                <a:solidFill>
                  <a:schemeClr val="accent1"/>
                </a:solidFill>
                <a:ea typeface="굴림" panose="020B0600000101010101" pitchFamily="50" charset="-127"/>
              </a:rPr>
              <a:t>lcd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function set #1 (DL = 0, N = 1, F = 0)  */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	delay_100ns(70000);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  <a:p>
            <a:r>
              <a:rPr lang="en-US" altLang="ko-KR" sz="1400" dirty="0">
                <a:ea typeface="굴림" panose="020B0600000101010101" pitchFamily="50" charset="-127"/>
              </a:rPr>
              <a:t>	</a:t>
            </a:r>
            <a:r>
              <a:rPr lang="en-US" altLang="ko-KR" sz="1400" dirty="0" err="1">
                <a:ea typeface="굴림" panose="020B0600000101010101" pitchFamily="50" charset="-127"/>
              </a:rPr>
              <a:t>lcdinput</a:t>
            </a:r>
            <a:r>
              <a:rPr lang="en-US" altLang="ko-KR" sz="1400" dirty="0">
                <a:ea typeface="굴림" panose="020B0600000101010101" pitchFamily="50" charset="-127"/>
              </a:rPr>
              <a:t>(0x28);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	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/*  </a:t>
            </a:r>
            <a:r>
              <a:rPr lang="en-US" altLang="ko-KR" sz="1400" dirty="0" err="1">
                <a:solidFill>
                  <a:schemeClr val="accent1"/>
                </a:solidFill>
                <a:ea typeface="굴림" panose="020B0600000101010101" pitchFamily="50" charset="-127"/>
              </a:rPr>
              <a:t>lcd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function set #2 (DL = 0, N = 1, F = 0)  */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	delay_100ns(70000);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  <a:p>
            <a:r>
              <a:rPr lang="en-US" altLang="ko-KR" sz="1400" dirty="0">
                <a:ea typeface="굴림" panose="020B0600000101010101" pitchFamily="50" charset="-127"/>
              </a:rPr>
              <a:t>	</a:t>
            </a:r>
            <a:r>
              <a:rPr lang="en-US" altLang="ko-KR" sz="1400" dirty="0" err="1">
                <a:ea typeface="굴림" panose="020B0600000101010101" pitchFamily="50" charset="-127"/>
              </a:rPr>
              <a:t>lcdinput</a:t>
            </a:r>
            <a:r>
              <a:rPr lang="en-US" altLang="ko-KR" sz="1400" dirty="0">
                <a:ea typeface="굴림" panose="020B0600000101010101" pitchFamily="50" charset="-127"/>
              </a:rPr>
              <a:t>(0x28);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	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/*  </a:t>
            </a:r>
            <a:r>
              <a:rPr lang="en-US" altLang="ko-KR" sz="1400" dirty="0" err="1">
                <a:solidFill>
                  <a:schemeClr val="accent1"/>
                </a:solidFill>
                <a:ea typeface="굴림" panose="020B0600000101010101" pitchFamily="50" charset="-127"/>
              </a:rPr>
              <a:t>lcd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function set #3 (DL = 0, N = 1, F = 0)  */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	delay_100ns(70000);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00127" y="3300169"/>
            <a:ext cx="3615242" cy="2145577"/>
            <a:chOff x="342584" y="3497330"/>
            <a:chExt cx="3615242" cy="2145577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342584" y="3497330"/>
              <a:ext cx="3615242" cy="2145577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7EF86E-18CC-27B2-B9A0-1F20E3707BC6}"/>
                </a:ext>
              </a:extLst>
            </p:cNvPr>
            <p:cNvSpPr txBox="1"/>
            <p:nvPr/>
          </p:nvSpPr>
          <p:spPr>
            <a:xfrm>
              <a:off x="620272" y="3727739"/>
              <a:ext cx="3026797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/>
                <a:t>RS R/W D7 D6 D5 D4 D3 D2 D1 D0</a:t>
              </a:r>
            </a:p>
            <a:p>
              <a:pPr algn="just"/>
              <a:r>
                <a:rPr lang="en-US" altLang="ko-KR" sz="1300" dirty="0"/>
                <a:t>  0    0    0   0   1   0   1   0   0   0</a:t>
              </a:r>
            </a:p>
          </p:txBody>
        </p:sp>
        <p:sp>
          <p:nvSpPr>
            <p:cNvPr id="12" name="아래쪽 화살표 11"/>
            <p:cNvSpPr/>
            <p:nvPr/>
          </p:nvSpPr>
          <p:spPr>
            <a:xfrm>
              <a:off x="1969093" y="4301677"/>
              <a:ext cx="271623" cy="2451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7EF86E-18CC-27B2-B9A0-1F20E3707BC6}"/>
                </a:ext>
              </a:extLst>
            </p:cNvPr>
            <p:cNvSpPr txBox="1"/>
            <p:nvPr/>
          </p:nvSpPr>
          <p:spPr>
            <a:xfrm>
              <a:off x="620272" y="4620457"/>
              <a:ext cx="3026797" cy="2923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dirty="0"/>
                <a:t>Wait more than 4.1 </a:t>
              </a:r>
              <a:r>
                <a:rPr lang="en-US" altLang="ko-KR" sz="1300" dirty="0" err="1"/>
                <a:t>ms</a:t>
              </a:r>
              <a:endParaRPr lang="en-US" altLang="ko-KR" sz="1300" dirty="0"/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1968962" y="4986492"/>
              <a:ext cx="271623" cy="2451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11310" y="5264837"/>
              <a:ext cx="931665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>
                  <a:ea typeface="굴림" panose="020B0600000101010101" pitchFamily="50" charset="-127"/>
                </a:rPr>
                <a:t>3</a:t>
              </a:r>
              <a:r>
                <a:rPr lang="ko-KR" altLang="en-US" sz="1500" b="1" dirty="0">
                  <a:ea typeface="굴림" panose="020B0600000101010101" pitchFamily="50" charset="-127"/>
                </a:rPr>
                <a:t>번 반복</a:t>
              </a:r>
              <a:endParaRPr lang="ko-KR" altLang="en-US" sz="1500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99592" y="5857701"/>
            <a:ext cx="7144142" cy="850153"/>
            <a:chOff x="899592" y="5818899"/>
            <a:chExt cx="7144142" cy="85015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5838157"/>
              <a:ext cx="7144142" cy="830895"/>
            </a:xfrm>
            <a:prstGeom prst="rect">
              <a:avLst/>
            </a:prstGeom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5510434" y="5818899"/>
              <a:ext cx="1293814" cy="220495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517106" y="6233843"/>
              <a:ext cx="1565515" cy="220495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899592" y="6253604"/>
              <a:ext cx="1565515" cy="220495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</p:grp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64793" y="1222924"/>
            <a:ext cx="5477780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초기화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lcdinit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25222" y="139369"/>
            <a:ext cx="7367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실습문제</a:t>
            </a:r>
            <a:r>
              <a:rPr lang="en-US" altLang="ko-KR" dirty="0"/>
              <a:t>3_</a:t>
            </a:r>
            <a:r>
              <a:rPr lang="ko-KR" altLang="en-US" dirty="0" err="1"/>
              <a:t>헤더파일</a:t>
            </a:r>
            <a:r>
              <a:rPr lang="en-US" altLang="ko-KR" dirty="0"/>
              <a:t>_C</a:t>
            </a:r>
            <a:r>
              <a:rPr lang="ko-KR" altLang="en-US" dirty="0"/>
              <a:t>파일</a:t>
            </a:r>
            <a:r>
              <a:rPr lang="en-US" altLang="ko-KR" dirty="0"/>
              <a:t>.zip </a:t>
            </a:r>
            <a:r>
              <a:rPr lang="ko-KR" altLang="en-US" dirty="0"/>
              <a:t>압축파일 안 </a:t>
            </a:r>
            <a:r>
              <a:rPr lang="en-US" altLang="ko-KR" dirty="0"/>
              <a:t>“</a:t>
            </a:r>
            <a:r>
              <a:rPr lang="ko-KR" altLang="en-US" dirty="0"/>
              <a:t>lcd1602A</a:t>
            </a:r>
            <a:r>
              <a:rPr lang="en-US" altLang="ko-KR" dirty="0"/>
              <a:t>.c” </a:t>
            </a:r>
            <a:r>
              <a:rPr lang="ko-KR" altLang="en-US" dirty="0"/>
              <a:t>파일 참조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906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79FB1-D5C8-B909-3425-411FB555AF0C}"/>
              </a:ext>
            </a:extLst>
          </p:cNvPr>
          <p:cNvSpPr txBox="1"/>
          <p:nvPr/>
        </p:nvSpPr>
        <p:spPr>
          <a:xfrm>
            <a:off x="296210" y="1964713"/>
            <a:ext cx="272410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LCD Power ON </a:t>
            </a:r>
            <a:r>
              <a:rPr lang="ko-KR" altLang="en-US" dirty="0"/>
              <a:t>후 대기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6337513" y="1934266"/>
            <a:ext cx="255496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Function Set </a:t>
            </a:r>
            <a:r>
              <a:rPr lang="ko-KR" altLang="en-US" dirty="0"/>
              <a:t>명령 </a:t>
            </a:r>
            <a:r>
              <a:rPr lang="en-US" altLang="ko-KR" dirty="0"/>
              <a:t>X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C1D2C-7048-02CA-4AAD-AF09BD1C72C5}"/>
              </a:ext>
            </a:extLst>
          </p:cNvPr>
          <p:cNvSpPr txBox="1"/>
          <p:nvPr/>
        </p:nvSpPr>
        <p:spPr>
          <a:xfrm>
            <a:off x="641943" y="2593930"/>
            <a:ext cx="271337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세팅 될 때 까지 대기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3794754" y="2588064"/>
            <a:ext cx="2713372" cy="369332"/>
            <a:chOff x="830170" y="4979308"/>
            <a:chExt cx="2713372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55051B-A60D-1AAE-9C41-0BB8A3683F59}"/>
                </a:ext>
              </a:extLst>
            </p:cNvPr>
            <p:cNvSpPr/>
            <p:nvPr/>
          </p:nvSpPr>
          <p:spPr>
            <a:xfrm>
              <a:off x="1406234" y="5015311"/>
              <a:ext cx="504056" cy="2973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924E61-5040-DBA0-3D52-048FD5EF9DC5}"/>
                </a:ext>
              </a:extLst>
            </p:cNvPr>
            <p:cNvSpPr txBox="1"/>
            <p:nvPr/>
          </p:nvSpPr>
          <p:spPr>
            <a:xfrm>
              <a:off x="830170" y="4979308"/>
              <a:ext cx="2713372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LCD </a:t>
              </a:r>
              <a:r>
                <a:rPr lang="ko-KR" altLang="en-US" dirty="0">
                  <a:solidFill>
                    <a:srgbClr val="FF0000"/>
                  </a:solidFill>
                </a:rPr>
                <a:t>설정 후 문자 입력</a:t>
              </a:r>
              <a:endParaRPr lang="en-US" altLang="ko-KR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3495395" y="1957573"/>
            <a:ext cx="230074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Clock &amp; port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25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096496" y="2016225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5921445" y="1992918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260865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413676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00961" y="3187247"/>
            <a:ext cx="4171039" cy="3082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770276" y="3491988"/>
            <a:ext cx="1620313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Display off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770276" y="4207058"/>
            <a:ext cx="1620313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Display clear</a:t>
            </a:r>
          </a:p>
        </p:txBody>
      </p:sp>
      <p:sp>
        <p:nvSpPr>
          <p:cNvPr id="45" name="아래쪽 화살표 44"/>
          <p:cNvSpPr/>
          <p:nvPr/>
        </p:nvSpPr>
        <p:spPr>
          <a:xfrm>
            <a:off x="1444620" y="3870588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770276" y="4960235"/>
            <a:ext cx="1620313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Entry mode set</a:t>
            </a:r>
          </a:p>
        </p:txBody>
      </p:sp>
      <p:sp>
        <p:nvSpPr>
          <p:cNvPr id="47" name="아래쪽 화살표 46"/>
          <p:cNvSpPr/>
          <p:nvPr/>
        </p:nvSpPr>
        <p:spPr>
          <a:xfrm>
            <a:off x="1444620" y="4623765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784127" y="5669683"/>
            <a:ext cx="1620313" cy="292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Display &amp; cursor</a:t>
            </a:r>
          </a:p>
        </p:txBody>
      </p:sp>
      <p:sp>
        <p:nvSpPr>
          <p:cNvPr id="49" name="아래쪽 화살표 48"/>
          <p:cNvSpPr/>
          <p:nvPr/>
        </p:nvSpPr>
        <p:spPr>
          <a:xfrm>
            <a:off x="1458471" y="5333213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아래쪽 화살표 49"/>
          <p:cNvSpPr/>
          <p:nvPr/>
        </p:nvSpPr>
        <p:spPr>
          <a:xfrm>
            <a:off x="3275592" y="3515615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2624091" y="3877772"/>
            <a:ext cx="1620313" cy="292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DD RAM address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2624091" y="4630949"/>
            <a:ext cx="1620313" cy="292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Return home</a:t>
            </a:r>
          </a:p>
        </p:txBody>
      </p:sp>
      <p:sp>
        <p:nvSpPr>
          <p:cNvPr id="53" name="아래쪽 화살표 52"/>
          <p:cNvSpPr/>
          <p:nvPr/>
        </p:nvSpPr>
        <p:spPr>
          <a:xfrm>
            <a:off x="3298435" y="4294479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53"/>
          <p:cNvSpPr/>
          <p:nvPr/>
        </p:nvSpPr>
        <p:spPr>
          <a:xfrm>
            <a:off x="3312286" y="5003927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792192" y="3089862"/>
            <a:ext cx="438430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ea typeface="굴림" panose="020B0600000101010101" pitchFamily="50" charset="-127"/>
              </a:rPr>
              <a:t>lcdinput</a:t>
            </a:r>
            <a:r>
              <a:rPr lang="en-US" altLang="ko-KR" sz="1400" dirty="0">
                <a:ea typeface="굴림" panose="020B0600000101010101" pitchFamily="50" charset="-127"/>
              </a:rPr>
              <a:t>(0x08);</a:t>
            </a:r>
          </a:p>
          <a:p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/* </a:t>
            </a:r>
            <a:r>
              <a:rPr lang="en-US" altLang="ko-KR" sz="1400" dirty="0" err="1">
                <a:solidFill>
                  <a:schemeClr val="accent1"/>
                </a:solidFill>
                <a:ea typeface="굴림" panose="020B0600000101010101" pitchFamily="50" charset="-127"/>
              </a:rPr>
              <a:t>lcd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display off = 0b 0000 1000 (D=C=B=0) */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delay_100ns(700);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  <a:p>
            <a:r>
              <a:rPr lang="en-US" altLang="ko-KR" sz="1400" dirty="0" err="1">
                <a:ea typeface="굴림" panose="020B0600000101010101" pitchFamily="50" charset="-127"/>
              </a:rPr>
              <a:t>lcdinput</a:t>
            </a:r>
            <a:r>
              <a:rPr lang="en-US" altLang="ko-KR" sz="1400" dirty="0">
                <a:ea typeface="굴림" panose="020B0600000101010101" pitchFamily="50" charset="-127"/>
              </a:rPr>
              <a:t>(0x01);</a:t>
            </a:r>
          </a:p>
          <a:p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/* </a:t>
            </a:r>
            <a:r>
              <a:rPr lang="en-US" altLang="ko-KR" sz="1400" dirty="0" err="1">
                <a:solidFill>
                  <a:schemeClr val="accent1"/>
                </a:solidFill>
                <a:ea typeface="굴림" panose="020B0600000101010101" pitchFamily="50" charset="-127"/>
              </a:rPr>
              <a:t>lcd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display clear = 0b 0000 0001 */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delay_100ns(20000);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  <a:p>
            <a:r>
              <a:rPr lang="en-US" altLang="ko-KR" sz="1400" dirty="0" err="1">
                <a:ea typeface="굴림" panose="020B0600000101010101" pitchFamily="50" charset="-127"/>
              </a:rPr>
              <a:t>lcdinput</a:t>
            </a:r>
            <a:r>
              <a:rPr lang="en-US" altLang="ko-KR" sz="1400" dirty="0">
                <a:ea typeface="굴림" panose="020B0600000101010101" pitchFamily="50" charset="-127"/>
              </a:rPr>
              <a:t>(0x06);</a:t>
            </a:r>
          </a:p>
          <a:p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/* </a:t>
            </a:r>
            <a:r>
              <a:rPr lang="en-US" altLang="ko-KR" sz="1400" dirty="0" err="1">
                <a:solidFill>
                  <a:schemeClr val="accent1"/>
                </a:solidFill>
                <a:ea typeface="굴림" panose="020B0600000101010101" pitchFamily="50" charset="-127"/>
              </a:rPr>
              <a:t>lcd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mode set = 0b 0000 0110 (I/D = 1, S = 0) */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delay_100ns(700);</a:t>
            </a: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64793" y="1222924"/>
            <a:ext cx="5477780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초기화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lcdinit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0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79FB1-D5C8-B909-3425-411FB555AF0C}"/>
              </a:ext>
            </a:extLst>
          </p:cNvPr>
          <p:cNvSpPr txBox="1"/>
          <p:nvPr/>
        </p:nvSpPr>
        <p:spPr>
          <a:xfrm>
            <a:off x="296210" y="1964713"/>
            <a:ext cx="272410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LCD Power ON </a:t>
            </a:r>
            <a:r>
              <a:rPr lang="ko-KR" altLang="en-US" dirty="0"/>
              <a:t>후 대기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6337513" y="1934266"/>
            <a:ext cx="255496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Function Set </a:t>
            </a:r>
            <a:r>
              <a:rPr lang="ko-KR" altLang="en-US" dirty="0"/>
              <a:t>명령 </a:t>
            </a:r>
            <a:r>
              <a:rPr lang="en-US" altLang="ko-KR" dirty="0"/>
              <a:t>X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C1D2C-7048-02CA-4AAD-AF09BD1C72C5}"/>
              </a:ext>
            </a:extLst>
          </p:cNvPr>
          <p:cNvSpPr txBox="1"/>
          <p:nvPr/>
        </p:nvSpPr>
        <p:spPr>
          <a:xfrm>
            <a:off x="641943" y="2593930"/>
            <a:ext cx="271337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세팅 될 때 까지 대기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3794754" y="2588064"/>
            <a:ext cx="2713372" cy="369332"/>
            <a:chOff x="830170" y="4979308"/>
            <a:chExt cx="2713372" cy="3693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55051B-A60D-1AAE-9C41-0BB8A3683F59}"/>
                </a:ext>
              </a:extLst>
            </p:cNvPr>
            <p:cNvSpPr/>
            <p:nvPr/>
          </p:nvSpPr>
          <p:spPr>
            <a:xfrm>
              <a:off x="1406234" y="5015311"/>
              <a:ext cx="504056" cy="29732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924E61-5040-DBA0-3D52-048FD5EF9DC5}"/>
                </a:ext>
              </a:extLst>
            </p:cNvPr>
            <p:cNvSpPr txBox="1"/>
            <p:nvPr/>
          </p:nvSpPr>
          <p:spPr>
            <a:xfrm>
              <a:off x="830170" y="4979308"/>
              <a:ext cx="2713372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LCD </a:t>
              </a:r>
              <a:r>
                <a:rPr lang="ko-KR" altLang="en-US" dirty="0">
                  <a:solidFill>
                    <a:srgbClr val="FF0000"/>
                  </a:solidFill>
                </a:rPr>
                <a:t>설정 후 문자 입력</a:t>
              </a:r>
              <a:endParaRPr lang="en-US" altLang="ko-KR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3495395" y="1957573"/>
            <a:ext cx="230074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Clock &amp; port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25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096496" y="2016225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5921445" y="1992918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260865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10">
            <a:extLst>
              <a:ext uri="{FF2B5EF4-FFF2-40B4-BE49-F238E27FC236}">
                <a16:creationId xmlns:a16="http://schemas.microsoft.com/office/drawing/2014/main" id="{426A332F-0278-591C-F386-45EA0920C004}"/>
              </a:ext>
            </a:extLst>
          </p:cNvPr>
          <p:cNvSpPr/>
          <p:nvPr/>
        </p:nvSpPr>
        <p:spPr>
          <a:xfrm rot="16200000">
            <a:off x="3413676" y="2646716"/>
            <a:ext cx="322717" cy="25202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00961" y="3187247"/>
            <a:ext cx="4171039" cy="308213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770276" y="3491988"/>
            <a:ext cx="1620313" cy="292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Display off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770276" y="4207058"/>
            <a:ext cx="1620313" cy="292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Display clear</a:t>
            </a:r>
          </a:p>
        </p:txBody>
      </p:sp>
      <p:sp>
        <p:nvSpPr>
          <p:cNvPr id="45" name="아래쪽 화살표 44"/>
          <p:cNvSpPr/>
          <p:nvPr/>
        </p:nvSpPr>
        <p:spPr>
          <a:xfrm>
            <a:off x="1444620" y="3870588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770276" y="4960235"/>
            <a:ext cx="1620313" cy="2923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Entry mode set</a:t>
            </a:r>
          </a:p>
        </p:txBody>
      </p:sp>
      <p:sp>
        <p:nvSpPr>
          <p:cNvPr id="47" name="아래쪽 화살표 46"/>
          <p:cNvSpPr/>
          <p:nvPr/>
        </p:nvSpPr>
        <p:spPr>
          <a:xfrm>
            <a:off x="1444620" y="4623765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784127" y="5669683"/>
            <a:ext cx="1620313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Display &amp; cursor</a:t>
            </a:r>
          </a:p>
        </p:txBody>
      </p:sp>
      <p:sp>
        <p:nvSpPr>
          <p:cNvPr id="49" name="아래쪽 화살표 48"/>
          <p:cNvSpPr/>
          <p:nvPr/>
        </p:nvSpPr>
        <p:spPr>
          <a:xfrm>
            <a:off x="1458471" y="5333213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아래쪽 화살표 49"/>
          <p:cNvSpPr/>
          <p:nvPr/>
        </p:nvSpPr>
        <p:spPr>
          <a:xfrm>
            <a:off x="3275592" y="3515615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2624091" y="3877772"/>
            <a:ext cx="1620313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DD RAM address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C7EF86E-18CC-27B2-B9A0-1F20E3707BC6}"/>
              </a:ext>
            </a:extLst>
          </p:cNvPr>
          <p:cNvSpPr txBox="1"/>
          <p:nvPr/>
        </p:nvSpPr>
        <p:spPr>
          <a:xfrm>
            <a:off x="2624091" y="4630949"/>
            <a:ext cx="1620313" cy="29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0000"/>
                </a:solidFill>
              </a:rPr>
              <a:t>Return home</a:t>
            </a:r>
          </a:p>
        </p:txBody>
      </p:sp>
      <p:sp>
        <p:nvSpPr>
          <p:cNvPr id="53" name="아래쪽 화살표 52"/>
          <p:cNvSpPr/>
          <p:nvPr/>
        </p:nvSpPr>
        <p:spPr>
          <a:xfrm>
            <a:off x="3298435" y="4294479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53"/>
          <p:cNvSpPr/>
          <p:nvPr/>
        </p:nvSpPr>
        <p:spPr>
          <a:xfrm>
            <a:off x="3312286" y="5003927"/>
            <a:ext cx="271623" cy="245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5100" y="3218555"/>
            <a:ext cx="4278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ea typeface="굴림" panose="020B0600000101010101" pitchFamily="50" charset="-127"/>
              </a:rPr>
              <a:t>lcdinput</a:t>
            </a:r>
            <a:r>
              <a:rPr lang="en-US" altLang="ko-KR" sz="1400" dirty="0">
                <a:ea typeface="굴림" panose="020B0600000101010101" pitchFamily="50" charset="-127"/>
              </a:rPr>
              <a:t>(0x0F);</a:t>
            </a:r>
          </a:p>
          <a:p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/* </a:t>
            </a:r>
            <a:r>
              <a:rPr lang="en-US" altLang="ko-KR" sz="1400" dirty="0" err="1">
                <a:solidFill>
                  <a:schemeClr val="accent1"/>
                </a:solidFill>
                <a:ea typeface="굴림" panose="020B0600000101010101" pitchFamily="50" charset="-127"/>
              </a:rPr>
              <a:t>lcd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400" dirty="0" err="1">
                <a:solidFill>
                  <a:schemeClr val="accent1"/>
                </a:solidFill>
                <a:ea typeface="굴림" panose="020B0600000101010101" pitchFamily="50" charset="-127"/>
              </a:rPr>
              <a:t>display,cursor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on = 0b 1111 (D=C=B=1) */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delay_100ns(200000);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  <a:p>
            <a:r>
              <a:rPr lang="en-US" altLang="ko-KR" sz="1400" dirty="0" err="1">
                <a:ea typeface="굴림" panose="020B0600000101010101" pitchFamily="50" charset="-127"/>
              </a:rPr>
              <a:t>lcdinput</a:t>
            </a:r>
            <a:r>
              <a:rPr lang="en-US" altLang="ko-KR" sz="1400" dirty="0">
                <a:ea typeface="굴림" panose="020B0600000101010101" pitchFamily="50" charset="-127"/>
              </a:rPr>
              <a:t>(0x80); 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 //DD RAM Address = 0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delay_100ns(700);</a:t>
            </a:r>
          </a:p>
          <a:p>
            <a:endParaRPr lang="en-US" altLang="ko-KR" sz="1400" dirty="0">
              <a:ea typeface="굴림" panose="020B0600000101010101" pitchFamily="50" charset="-127"/>
            </a:endParaRPr>
          </a:p>
          <a:p>
            <a:r>
              <a:rPr lang="en-US" altLang="ko-KR" sz="1400" dirty="0" err="1">
                <a:ea typeface="굴림" panose="020B0600000101010101" pitchFamily="50" charset="-127"/>
              </a:rPr>
              <a:t>lcdinput</a:t>
            </a:r>
            <a:r>
              <a:rPr lang="en-US" altLang="ko-KR" sz="1400" dirty="0">
                <a:ea typeface="굴림" panose="020B0600000101010101" pitchFamily="50" charset="-127"/>
              </a:rPr>
              <a:t>(0x02);  </a:t>
            </a:r>
            <a:r>
              <a:rPr lang="en-US" altLang="ko-KR" sz="1400" dirty="0">
                <a:solidFill>
                  <a:schemeClr val="accent1"/>
                </a:solidFill>
                <a:ea typeface="굴림" panose="020B0600000101010101" pitchFamily="50" charset="-127"/>
              </a:rPr>
              <a:t>//return home</a:t>
            </a:r>
          </a:p>
          <a:p>
            <a:r>
              <a:rPr lang="en-US" altLang="ko-KR" sz="1400" dirty="0">
                <a:ea typeface="굴림" panose="020B0600000101010101" pitchFamily="50" charset="-127"/>
              </a:rPr>
              <a:t>delay_100ns(20000);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64793" y="1222924"/>
            <a:ext cx="5477780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초기화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lcdinit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558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736542" y="2874482"/>
            <a:ext cx="5371962" cy="38631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935425" y="3457354"/>
            <a:ext cx="5040560" cy="2520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39018" y="1141066"/>
            <a:ext cx="5773141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데이터</a:t>
            </a:r>
            <a:r>
              <a:rPr lang="en-US" altLang="ko-KR" sz="2000" b="1" dirty="0"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ea typeface="나눔스퀘어" panose="020B0600000101010101" pitchFamily="50" charset="-127"/>
              </a:rPr>
              <a:t>전송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lcdinput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A316FD-5D97-5310-F07B-A34B5852C3BE}"/>
              </a:ext>
            </a:extLst>
          </p:cNvPr>
          <p:cNvSpPr txBox="1"/>
          <p:nvPr/>
        </p:nvSpPr>
        <p:spPr>
          <a:xfrm>
            <a:off x="239019" y="2120975"/>
            <a:ext cx="8604448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5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data1 = ((</a:t>
            </a:r>
            <a:r>
              <a:rPr lang="en-US" altLang="ko-KR" sz="15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)data&amp;0xF0)&lt;&lt;(BASE-4);</a:t>
            </a:r>
            <a:r>
              <a:rPr lang="en-US" altLang="ko-KR" sz="1500" b="1" dirty="0">
                <a:solidFill>
                  <a:srgbClr val="3F7F5F"/>
                </a:solidFill>
                <a:latin typeface="Consolas" panose="020B0609020204030204" pitchFamily="49" charset="0"/>
              </a:rPr>
              <a:t>//D7~D4 </a:t>
            </a:r>
            <a:r>
              <a:rPr lang="ko-KR" altLang="en-US" sz="1500" b="1" dirty="0">
                <a:solidFill>
                  <a:srgbClr val="3F7F5F"/>
                </a:solidFill>
                <a:latin typeface="Consolas" panose="020B0609020204030204" pitchFamily="49" charset="0"/>
              </a:rPr>
              <a:t>추출</a:t>
            </a:r>
          </a:p>
          <a:p>
            <a:pPr algn="l"/>
            <a:r>
              <a:rPr lang="en-US" altLang="ko-KR" sz="15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data2 = (((</a:t>
            </a:r>
            <a:r>
              <a:rPr lang="en-US" altLang="ko-KR" sz="15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)data&amp;0x0F)&lt;&lt;BASE);</a:t>
            </a:r>
            <a:r>
              <a:rPr lang="en-US" altLang="ko-KR" sz="1500" b="1" dirty="0">
                <a:solidFill>
                  <a:srgbClr val="3F7F5F"/>
                </a:solidFill>
                <a:latin typeface="Consolas" panose="020B0609020204030204" pitchFamily="49" charset="0"/>
              </a:rPr>
              <a:t>//D3~D0 </a:t>
            </a:r>
            <a:r>
              <a:rPr lang="ko-KR" altLang="en-US" sz="1500" b="1" dirty="0">
                <a:solidFill>
                  <a:srgbClr val="3F7F5F"/>
                </a:solidFill>
                <a:latin typeface="Consolas" panose="020B0609020204030204" pitchFamily="49" charset="0"/>
              </a:rPr>
              <a:t>추출</a:t>
            </a:r>
            <a:endParaRPr lang="en-US" altLang="ko-KR" sz="15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s-E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s-E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s-E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1&lt;&lt;(BASE+RW);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//data1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data1;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2nd transmission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PTD-&gt;PCOR |= 0xF&lt;&lt;BASE;</a:t>
            </a:r>
          </a:p>
          <a:p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//data2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data2;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   ⁞</a:t>
            </a:r>
            <a:endParaRPr lang="en-US" altLang="ko-KR" sz="1200" dirty="0">
              <a:solidFill>
                <a:srgbClr val="828282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200" dirty="0">
              <a:solidFill>
                <a:srgbClr val="828282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0962D5CF-8CB2-A1D7-45F5-3A2328B17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066469"/>
              </p:ext>
            </p:extLst>
          </p:nvPr>
        </p:nvGraphicFramePr>
        <p:xfrm>
          <a:off x="4990728" y="2963719"/>
          <a:ext cx="369607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009">
                  <a:extLst>
                    <a:ext uri="{9D8B030D-6E8A-4147-A177-3AD203B41FA5}">
                      <a16:colId xmlns:a16="http://schemas.microsoft.com/office/drawing/2014/main" val="329428241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321284534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1918660250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610654210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95289721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197712927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600387754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123474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1406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A3CA4FB7-3A85-514F-A2E0-73BEC5526BC0}"/>
              </a:ext>
            </a:extLst>
          </p:cNvPr>
          <p:cNvSpPr txBox="1"/>
          <p:nvPr/>
        </p:nvSpPr>
        <p:spPr>
          <a:xfrm>
            <a:off x="4125536" y="296522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graphicFrame>
        <p:nvGraphicFramePr>
          <p:cNvPr id="30" name="표 6">
            <a:extLst>
              <a:ext uri="{FF2B5EF4-FFF2-40B4-BE49-F238E27FC236}">
                <a16:creationId xmlns:a16="http://schemas.microsoft.com/office/drawing/2014/main" id="{008920F5-4D0C-FAA3-1570-9C6280189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2054"/>
              </p:ext>
            </p:extLst>
          </p:nvPr>
        </p:nvGraphicFramePr>
        <p:xfrm>
          <a:off x="4990728" y="3644575"/>
          <a:ext cx="369607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009">
                  <a:extLst>
                    <a:ext uri="{9D8B030D-6E8A-4147-A177-3AD203B41FA5}">
                      <a16:colId xmlns:a16="http://schemas.microsoft.com/office/drawing/2014/main" val="329428241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321284534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1918660250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610654210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95289721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197712927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600387754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123474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1406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FAE6732F-3FEE-A642-7D56-778118D1D7AE}"/>
              </a:ext>
            </a:extLst>
          </p:cNvPr>
          <p:cNvSpPr txBox="1"/>
          <p:nvPr/>
        </p:nvSpPr>
        <p:spPr>
          <a:xfrm>
            <a:off x="4125536" y="364608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Mask1</a:t>
            </a:r>
            <a:endParaRPr lang="ko-KR" altLang="en-US" dirty="0"/>
          </a:p>
        </p:txBody>
      </p:sp>
      <p:graphicFrame>
        <p:nvGraphicFramePr>
          <p:cNvPr id="34" name="표 6">
            <a:extLst>
              <a:ext uri="{FF2B5EF4-FFF2-40B4-BE49-F238E27FC236}">
                <a16:creationId xmlns:a16="http://schemas.microsoft.com/office/drawing/2014/main" id="{A6C37582-76EC-419C-8EE7-BCB4E18CC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9221"/>
              </p:ext>
            </p:extLst>
          </p:nvPr>
        </p:nvGraphicFramePr>
        <p:xfrm>
          <a:off x="4990728" y="4852375"/>
          <a:ext cx="369607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009">
                  <a:extLst>
                    <a:ext uri="{9D8B030D-6E8A-4147-A177-3AD203B41FA5}">
                      <a16:colId xmlns:a16="http://schemas.microsoft.com/office/drawing/2014/main" val="329428241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321284534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1918660250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610654210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95289721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197712927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600387754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123474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1406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49D3EDA2-95CB-E139-0FBF-2BCEC23198D8}"/>
              </a:ext>
            </a:extLst>
          </p:cNvPr>
          <p:cNvSpPr txBox="1"/>
          <p:nvPr/>
        </p:nvSpPr>
        <p:spPr>
          <a:xfrm>
            <a:off x="4125536" y="485388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Mask2</a:t>
            </a:r>
            <a:endParaRPr lang="ko-KR" altLang="en-US" dirty="0"/>
          </a:p>
        </p:txBody>
      </p:sp>
      <p:graphicFrame>
        <p:nvGraphicFramePr>
          <p:cNvPr id="36" name="표 6">
            <a:extLst>
              <a:ext uri="{FF2B5EF4-FFF2-40B4-BE49-F238E27FC236}">
                <a16:creationId xmlns:a16="http://schemas.microsoft.com/office/drawing/2014/main" id="{547CA05A-C359-1FC4-B75E-43672B837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427198"/>
              </p:ext>
            </p:extLst>
          </p:nvPr>
        </p:nvGraphicFramePr>
        <p:xfrm>
          <a:off x="4990728" y="4248475"/>
          <a:ext cx="18480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009">
                  <a:extLst>
                    <a:ext uri="{9D8B030D-6E8A-4147-A177-3AD203B41FA5}">
                      <a16:colId xmlns:a16="http://schemas.microsoft.com/office/drawing/2014/main" val="329428241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321284534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1918660250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610654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14065"/>
                  </a:ext>
                </a:extLst>
              </a:tr>
            </a:tbl>
          </a:graphicData>
        </a:graphic>
      </p:graphicFrame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E753C5A4-516C-DF39-BCCC-34A9223E9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190455"/>
              </p:ext>
            </p:extLst>
          </p:nvPr>
        </p:nvGraphicFramePr>
        <p:xfrm>
          <a:off x="6857059" y="5457783"/>
          <a:ext cx="18480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009">
                  <a:extLst>
                    <a:ext uri="{9D8B030D-6E8A-4147-A177-3AD203B41FA5}">
                      <a16:colId xmlns:a16="http://schemas.microsoft.com/office/drawing/2014/main" val="3294282416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321284534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1918660250"/>
                    </a:ext>
                  </a:extLst>
                </a:gridCol>
                <a:gridCol w="462009">
                  <a:extLst>
                    <a:ext uri="{9D8B030D-6E8A-4147-A177-3AD203B41FA5}">
                      <a16:colId xmlns:a16="http://schemas.microsoft.com/office/drawing/2014/main" val="2610654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314065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B5ADC309-EDB6-2DF3-4CAF-4F7C305CEE5C}"/>
              </a:ext>
            </a:extLst>
          </p:cNvPr>
          <p:cNvSpPr txBox="1"/>
          <p:nvPr/>
        </p:nvSpPr>
        <p:spPr>
          <a:xfrm>
            <a:off x="4169618" y="545929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2FD9C6-DC42-4981-EACB-B5F099E8DC8E}"/>
              </a:ext>
            </a:extLst>
          </p:cNvPr>
          <p:cNvSpPr txBox="1"/>
          <p:nvPr/>
        </p:nvSpPr>
        <p:spPr>
          <a:xfrm>
            <a:off x="4125536" y="424768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data1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239019" y="2062789"/>
            <a:ext cx="6599745" cy="681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F82E06-27A0-96B0-565B-25FB59C87A08}"/>
              </a:ext>
            </a:extLst>
          </p:cNvPr>
          <p:cNvSpPr txBox="1"/>
          <p:nvPr/>
        </p:nvSpPr>
        <p:spPr>
          <a:xfrm>
            <a:off x="137419" y="163526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data){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8FC6CD-11A4-3876-FC90-03EC86018B7F}"/>
              </a:ext>
            </a:extLst>
          </p:cNvPr>
          <p:cNvSpPr txBox="1"/>
          <p:nvPr/>
        </p:nvSpPr>
        <p:spPr>
          <a:xfrm>
            <a:off x="4283968" y="6035821"/>
            <a:ext cx="42033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4bit</a:t>
            </a:r>
            <a:r>
              <a:rPr lang="ko-KR" altLang="en-US" sz="1500" dirty="0"/>
              <a:t> 통신을 위해 </a:t>
            </a:r>
            <a:r>
              <a:rPr lang="en-US" altLang="ko-KR" sz="1500" dirty="0"/>
              <a:t>8bit</a:t>
            </a:r>
            <a:r>
              <a:rPr lang="ko-KR" altLang="en-US" sz="1500" dirty="0"/>
              <a:t>의 명령을 </a:t>
            </a:r>
            <a:r>
              <a:rPr lang="en-US" altLang="ko-KR" sz="1500" dirty="0"/>
              <a:t>4bit</a:t>
            </a:r>
            <a:r>
              <a:rPr lang="ko-KR" altLang="en-US" sz="1500" dirty="0"/>
              <a:t>씩 쪼갠 후</a:t>
            </a:r>
            <a:r>
              <a:rPr lang="en-US" altLang="ko-KR" sz="1500" dirty="0"/>
              <a:t>,</a:t>
            </a:r>
          </a:p>
          <a:p>
            <a:r>
              <a:rPr lang="ko-KR" altLang="en-US" sz="1500" dirty="0"/>
              <a:t>출력 </a:t>
            </a:r>
            <a:r>
              <a:rPr lang="en-US" altLang="ko-KR" sz="1500" dirty="0"/>
              <a:t>GPIO</a:t>
            </a:r>
            <a:r>
              <a:rPr lang="ko-KR" altLang="en-US" sz="1500" dirty="0"/>
              <a:t>에 할당되도록 </a:t>
            </a:r>
            <a:r>
              <a:rPr lang="en-US" altLang="ko-KR" sz="1500" dirty="0"/>
              <a:t>Shift</a:t>
            </a:r>
            <a:endParaRPr lang="ko-KR" altLang="en-US" sz="15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942524" y="2057038"/>
            <a:ext cx="2165980" cy="692497"/>
            <a:chOff x="6942524" y="2057038"/>
            <a:chExt cx="2165980" cy="692497"/>
          </a:xfrm>
        </p:grpSpPr>
        <p:sp>
          <p:nvSpPr>
            <p:cNvPr id="18" name="직사각형 17"/>
            <p:cNvSpPr/>
            <p:nvPr/>
          </p:nvSpPr>
          <p:spPr>
            <a:xfrm>
              <a:off x="6942524" y="2065317"/>
              <a:ext cx="2116870" cy="6759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48264" y="2057038"/>
              <a:ext cx="2160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BASE 	9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EN	4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RW	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600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/>
          <p:cNvSpPr/>
          <p:nvPr/>
        </p:nvSpPr>
        <p:spPr>
          <a:xfrm>
            <a:off x="4004463" y="2056288"/>
            <a:ext cx="5022688" cy="4635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39018" y="1141066"/>
            <a:ext cx="5667479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데이터</a:t>
            </a:r>
            <a:r>
              <a:rPr lang="en-US" altLang="ko-KR" sz="2000" b="1" dirty="0"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ea typeface="나눔스퀘어" panose="020B0600000101010101" pitchFamily="50" charset="-127"/>
              </a:rPr>
              <a:t>전송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lcdinput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2D18B20-6E22-34FF-1954-9C44D224CB26}"/>
              </a:ext>
            </a:extLst>
          </p:cNvPr>
          <p:cNvSpPr txBox="1"/>
          <p:nvPr/>
        </p:nvSpPr>
        <p:spPr>
          <a:xfrm>
            <a:off x="200848" y="2166998"/>
            <a:ext cx="8604448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altLang="ko-KR" sz="1500" b="1" dirty="0">
                <a:latin typeface="Consolas" panose="020B0609020204030204" pitchFamily="49" charset="0"/>
              </a:rPr>
              <a:t>PTD-&gt;</a:t>
            </a:r>
            <a:r>
              <a:rPr lang="es-ES" altLang="ko-KR" sz="1500" b="1" dirty="0">
                <a:solidFill>
                  <a:srgbClr val="3333FF"/>
                </a:solidFill>
                <a:latin typeface="Consolas" panose="020B0609020204030204" pitchFamily="49" charset="0"/>
              </a:rPr>
              <a:t>PCOR</a:t>
            </a:r>
            <a:r>
              <a:rPr lang="es-ES" altLang="ko-KR" sz="1500" b="1" dirty="0">
                <a:latin typeface="Consolas" panose="020B0609020204030204" pitchFamily="49" charset="0"/>
              </a:rPr>
              <a:t> |= 1&lt;&lt;(BASE+RW);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//data1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data1;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2nd transmission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PTD-&gt;PCOR |= 0xF&lt;&lt;BASE;</a:t>
            </a:r>
          </a:p>
          <a:p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//data2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data2;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next order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</a:t>
            </a:r>
          </a:p>
          <a:p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((1&lt;&lt;(BASE+RS))+(0xF&lt;&lt;BASE));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         ⁞</a:t>
            </a:r>
            <a:endParaRPr lang="en-US" altLang="ko-KR" sz="1200" dirty="0">
              <a:solidFill>
                <a:srgbClr val="828282"/>
              </a:solidFill>
              <a:latin typeface="Consolas" panose="020B0609020204030204" pitchFamily="49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200848" y="2212269"/>
            <a:ext cx="3044639" cy="227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5" name="표 31">
            <a:extLst>
              <a:ext uri="{FF2B5EF4-FFF2-40B4-BE49-F238E27FC236}">
                <a16:creationId xmlns:a16="http://schemas.microsoft.com/office/drawing/2014/main" id="{BBF0D2A5-C7BE-4748-65E8-70956DC8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68572"/>
              </p:ext>
            </p:extLst>
          </p:nvPr>
        </p:nvGraphicFramePr>
        <p:xfrm>
          <a:off x="4652535" y="4771811"/>
          <a:ext cx="4137231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33">
                  <a:extLst>
                    <a:ext uri="{9D8B030D-6E8A-4147-A177-3AD203B41FA5}">
                      <a16:colId xmlns:a16="http://schemas.microsoft.com/office/drawing/2014/main" val="3952402437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162408592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65317056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762434019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89393434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939350564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4158128383"/>
                    </a:ext>
                  </a:extLst>
                </a:gridCol>
              </a:tblGrid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RS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RW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EN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D6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80057"/>
                  </a:ext>
                </a:extLst>
              </a:tr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Out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Out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Out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Out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30333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F614688B-0D5D-F502-A25E-BB9464FDF02F}"/>
              </a:ext>
            </a:extLst>
          </p:cNvPr>
          <p:cNvSpPr txBox="1"/>
          <p:nvPr/>
        </p:nvSpPr>
        <p:spPr>
          <a:xfrm>
            <a:off x="4055110" y="3502215"/>
            <a:ext cx="736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Data</a:t>
            </a:r>
          </a:p>
          <a:p>
            <a:r>
              <a:rPr lang="en-US" altLang="ko-KR" sz="1400" dirty="0"/>
              <a:t>Bit</a:t>
            </a:r>
          </a:p>
          <a:p>
            <a:r>
              <a:rPr lang="en-US" altLang="ko-KR" sz="1400" dirty="0"/>
              <a:t>4~7</a:t>
            </a:r>
            <a:endParaRPr lang="ko-KR" altLang="en-US" sz="1400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D38C015-13C8-E2EB-F7F3-32CEC0E25B96}"/>
              </a:ext>
            </a:extLst>
          </p:cNvPr>
          <p:cNvGrpSpPr/>
          <p:nvPr/>
        </p:nvGrpSpPr>
        <p:grpSpPr>
          <a:xfrm>
            <a:off x="4796032" y="3427586"/>
            <a:ext cx="2142096" cy="821187"/>
            <a:chOff x="630856" y="3780408"/>
            <a:chExt cx="2986753" cy="821187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288B1115-00CF-966C-AFB5-B5CFF2D5011F}"/>
                </a:ext>
              </a:extLst>
            </p:cNvPr>
            <p:cNvCxnSpPr>
              <a:cxnSpLocks/>
            </p:cNvCxnSpPr>
            <p:nvPr/>
          </p:nvCxnSpPr>
          <p:spPr>
            <a:xfrm>
              <a:off x="1282844" y="3780409"/>
              <a:ext cx="6490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52EB982-95E6-B559-BC56-A3A115F8CF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854BBC39-DA21-B62F-77C0-DD61C5F82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431" y="3780409"/>
              <a:ext cx="149307" cy="8211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D35F1A3-A0BE-D94B-AEDD-57ADC41BC07C}"/>
                </a:ext>
              </a:extLst>
            </p:cNvPr>
            <p:cNvGrpSpPr/>
            <p:nvPr/>
          </p:nvGrpSpPr>
          <p:grpSpPr>
            <a:xfrm flipV="1">
              <a:off x="1136880" y="3780408"/>
              <a:ext cx="934136" cy="814774"/>
              <a:chOff x="999934" y="4491976"/>
              <a:chExt cx="934136" cy="814774"/>
            </a:xfrm>
          </p:grpSpPr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E90B5CDD-5FE6-D52B-2BB8-0A532D5F9E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5898" y="4491976"/>
                <a:ext cx="6441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25681824-62C6-CA6C-0568-36A4E255F9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E0751604-5FA5-ACA2-643C-54AFF3C80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934" y="4503938"/>
                <a:ext cx="145965" cy="8028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B0A17EFE-42E0-0B43-FA1B-EAB96B07A2D2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8" y="3788544"/>
              <a:ext cx="154659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72730FDF-AA31-4C39-CD4F-7BF527949EDD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7" y="4593701"/>
              <a:ext cx="15465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86F735C-4E06-589D-1FE4-70AD18D52492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3780409"/>
              <a:ext cx="50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24025FA-7D01-3778-D4B1-77657D40D959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4593701"/>
              <a:ext cx="50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03E18AE-4DB7-6E4E-5969-DD1CDE046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5618E033-632F-F055-EDFB-2A5819BCF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71456F89-33EF-3B5C-2442-D3E5911D0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A61B04A2-0C9A-D34A-A72E-76AB9B45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5265C4DF-6181-BFBF-929E-C189F6030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CFF57F3C-93F8-DE27-CC38-48D933520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8158C47-8286-8DD7-5C78-6CE4F3769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69" y="3788544"/>
              <a:ext cx="67861" cy="19973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7991B5A8-9219-EE55-FA09-5A589A323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9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6B452BE-5991-241E-CAF8-2525EEA55554}"/>
              </a:ext>
            </a:extLst>
          </p:cNvPr>
          <p:cNvGrpSpPr/>
          <p:nvPr/>
        </p:nvGrpSpPr>
        <p:grpSpPr>
          <a:xfrm>
            <a:off x="4004463" y="2249810"/>
            <a:ext cx="4489162" cy="834010"/>
            <a:chOff x="71979" y="4781640"/>
            <a:chExt cx="3419899" cy="834010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C4AC2F7-B43F-59F5-5945-AA8A948C29E2}"/>
                </a:ext>
              </a:extLst>
            </p:cNvPr>
            <p:cNvGrpSpPr/>
            <p:nvPr/>
          </p:nvGrpSpPr>
          <p:grpSpPr>
            <a:xfrm>
              <a:off x="677326" y="4781640"/>
              <a:ext cx="1414525" cy="813049"/>
              <a:chOff x="677326" y="4781640"/>
              <a:chExt cx="2577173" cy="813049"/>
            </a:xfrm>
          </p:grpSpPr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5351DFCA-584B-E45F-DE43-0100043F7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362" y="4781640"/>
                <a:ext cx="69674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1F96AEE0-8F01-474F-784D-20FA48101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7346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D9CD6318-D95A-08E8-4137-3274475DC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1800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D41194EB-2EC7-46C2-0704-B968615CF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2123" y="5594689"/>
                <a:ext cx="14123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D021CCC0-7879-8869-98F7-FFCAA15F5E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98107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8642547-A85B-858A-82FF-179D0AC8133C}"/>
                </a:ext>
              </a:extLst>
            </p:cNvPr>
            <p:cNvSpPr txBox="1"/>
            <p:nvPr/>
          </p:nvSpPr>
          <p:spPr>
            <a:xfrm>
              <a:off x="71979" y="4946836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Enable</a:t>
              </a:r>
            </a:p>
            <a:p>
              <a:r>
                <a:rPr lang="en-US" altLang="ko-KR" sz="1400" dirty="0"/>
                <a:t>Bit</a:t>
              </a:r>
              <a:endParaRPr lang="ko-KR" altLang="en-US" sz="1400" dirty="0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3CB1E23A-CD8E-DBF8-5D87-49A8E382EEF8}"/>
                </a:ext>
              </a:extLst>
            </p:cNvPr>
            <p:cNvGrpSpPr/>
            <p:nvPr/>
          </p:nvGrpSpPr>
          <p:grpSpPr>
            <a:xfrm>
              <a:off x="1990011" y="4802601"/>
              <a:ext cx="1501867" cy="813049"/>
              <a:chOff x="677326" y="4781640"/>
              <a:chExt cx="2736304" cy="813049"/>
            </a:xfrm>
          </p:grpSpPr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194D8371-8F25-5910-D5BD-455E0A764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10" y="4781640"/>
                <a:ext cx="6566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7FB8EF94-1E14-565B-E74F-DC1581870C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873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625A237B-87BE-3C25-8182-94CB5C1AA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18554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2C82CC16-F3EB-F8E9-A4D0-1BBC2E552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528" y="5594689"/>
                <a:ext cx="15831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74043FC9-D83C-C536-A1B5-9274EDADB4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6512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61ACB0A-8E52-A36D-6E6F-78CF8E29A75C}"/>
              </a:ext>
            </a:extLst>
          </p:cNvPr>
          <p:cNvGrpSpPr/>
          <p:nvPr/>
        </p:nvGrpSpPr>
        <p:grpSpPr>
          <a:xfrm>
            <a:off x="6938127" y="3431654"/>
            <a:ext cx="1630081" cy="829323"/>
            <a:chOff x="1140788" y="3765859"/>
            <a:chExt cx="2272842" cy="829323"/>
          </a:xfrm>
        </p:grpSpPr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056CFE2E-E501-F693-B9C8-DDE98656D6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39" y="3780409"/>
              <a:ext cx="6063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06E0675F-DE15-F7EC-4F8F-B9FA200FF5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29C4A526-C914-09C1-DA5E-951763C86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788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2B497875-257E-E835-69F4-97AFD78A130B}"/>
                </a:ext>
              </a:extLst>
            </p:cNvPr>
            <p:cNvGrpSpPr/>
            <p:nvPr/>
          </p:nvGrpSpPr>
          <p:grpSpPr>
            <a:xfrm flipV="1">
              <a:off x="1143184" y="3765859"/>
              <a:ext cx="927832" cy="829323"/>
              <a:chOff x="1006238" y="4491976"/>
              <a:chExt cx="927832" cy="829323"/>
            </a:xfrm>
          </p:grpSpPr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CB4B1406-16D2-7F94-8DC7-A9055E16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025" y="4491976"/>
                <a:ext cx="6330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615BC1F4-81F2-8FDF-AF58-17CD845E8F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>
                <a:extLst>
                  <a:ext uri="{FF2B5EF4-FFF2-40B4-BE49-F238E27FC236}">
                    <a16:creationId xmlns:a16="http://schemas.microsoft.com/office/drawing/2014/main" id="{9113DB6D-E22B-902F-B896-5675B019A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6238" y="4491976"/>
                <a:ext cx="150786" cy="8293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DCF3EE44-93E4-AA83-23E7-A98C245EB68E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3788544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36C70355-4507-756B-5C78-5D88D3BDBB47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4572497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603AC6EB-865C-C7CF-368E-2D92602D4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0BD7626D-FBC6-FE6F-2689-4E24B5A4C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1B9C2A4-EFF1-66D9-A52F-CF05FA5E5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8DF7D1EC-C1EE-3FBC-FAD5-2C9BA46EE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DF5D8017-F658-FFC7-39E0-EDC452FC9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0B534EB0-FB28-3F94-E550-356D5CE65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743D0D3C-4CC9-E630-C648-43D5DDED1B39}"/>
              </a:ext>
            </a:extLst>
          </p:cNvPr>
          <p:cNvSpPr txBox="1"/>
          <p:nvPr/>
        </p:nvSpPr>
        <p:spPr>
          <a:xfrm>
            <a:off x="5221917" y="3618527"/>
            <a:ext cx="6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7:4</a:t>
            </a:r>
            <a:endParaRPr lang="ko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85E5B5C-F7A8-B0CA-E48E-6794569E58CF}"/>
              </a:ext>
            </a:extLst>
          </p:cNvPr>
          <p:cNvSpPr txBox="1"/>
          <p:nvPr/>
        </p:nvSpPr>
        <p:spPr>
          <a:xfrm>
            <a:off x="6985527" y="3668305"/>
            <a:ext cx="6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3:0</a:t>
            </a:r>
            <a:endParaRPr lang="ko-KR" alt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23905F1-EB9D-947C-C7FC-80CA1BB4A126}"/>
              </a:ext>
            </a:extLst>
          </p:cNvPr>
          <p:cNvSpPr txBox="1"/>
          <p:nvPr/>
        </p:nvSpPr>
        <p:spPr>
          <a:xfrm>
            <a:off x="4537013" y="4323246"/>
            <a:ext cx="66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NOW</a:t>
            </a:r>
            <a:endParaRPr lang="ko-KR" altLang="en-US" sz="15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41A12F7-86E7-2AB5-A112-ADE32FE48B4C}"/>
              </a:ext>
            </a:extLst>
          </p:cNvPr>
          <p:cNvSpPr txBox="1"/>
          <p:nvPr/>
        </p:nvSpPr>
        <p:spPr>
          <a:xfrm>
            <a:off x="99248" y="17498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data){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126CED0-DC70-7F84-EEDE-73A21A7F234F}"/>
              </a:ext>
            </a:extLst>
          </p:cNvPr>
          <p:cNvSpPr txBox="1"/>
          <p:nvPr/>
        </p:nvSpPr>
        <p:spPr>
          <a:xfrm>
            <a:off x="4597135" y="5543039"/>
            <a:ext cx="4089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500" dirty="0"/>
              <a:t>RW = 0 </a:t>
            </a:r>
            <a:r>
              <a:rPr lang="ko-KR" altLang="en-US" sz="1500" dirty="0"/>
              <a:t>으로 세팅</a:t>
            </a:r>
            <a:endParaRPr lang="en-US" altLang="ko-KR" sz="1500" dirty="0"/>
          </a:p>
          <a:p>
            <a:pPr lvl="1"/>
            <a:r>
              <a:rPr lang="ko-KR" altLang="en-US" sz="1300" dirty="0"/>
              <a:t>출력으로 사용할 </a:t>
            </a:r>
            <a:r>
              <a:rPr lang="en-US" altLang="ko-KR" sz="1300" dirty="0"/>
              <a:t>bit</a:t>
            </a:r>
            <a:r>
              <a:rPr lang="ko-KR" altLang="en-US" sz="1300" dirty="0"/>
              <a:t>의 방향 설정</a:t>
            </a:r>
            <a:endParaRPr lang="en-US" altLang="ko-KR" sz="1300" dirty="0"/>
          </a:p>
          <a:p>
            <a:pPr lvl="1"/>
            <a:r>
              <a:rPr lang="en-US" altLang="ko-KR" sz="1300" dirty="0"/>
              <a:t>  </a:t>
            </a:r>
            <a:r>
              <a:rPr lang="en-US" altLang="ko-KR" sz="1300" dirty="0">
                <a:sym typeface="Wingdings" panose="05000000000000000000" pitchFamily="2" charset="2"/>
              </a:rPr>
              <a:t> </a:t>
            </a:r>
            <a:r>
              <a:rPr lang="en-US" altLang="ko-KR" sz="1300" dirty="0"/>
              <a:t>RW bit</a:t>
            </a:r>
            <a:r>
              <a:rPr lang="ko-KR" altLang="en-US" sz="1300" dirty="0"/>
              <a:t>를 이용하여 설정</a:t>
            </a:r>
            <a:endParaRPr lang="en-US" altLang="ko-KR" sz="1300" dirty="0"/>
          </a:p>
          <a:p>
            <a:pPr lvl="1"/>
            <a:r>
              <a:rPr lang="en-US" altLang="ko-KR" sz="1300" dirty="0"/>
              <a:t>(LCD-&gt;MCU</a:t>
            </a:r>
            <a:r>
              <a:rPr lang="ko-KR" altLang="en-US" sz="1300" dirty="0"/>
              <a:t>로 데이터 전송이 아닐 경우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56855710-01F0-4250-F8D1-3D5CB6125F10}"/>
              </a:ext>
            </a:extLst>
          </p:cNvPr>
          <p:cNvCxnSpPr>
            <a:cxnSpLocks/>
          </p:cNvCxnSpPr>
          <p:nvPr/>
        </p:nvCxnSpPr>
        <p:spPr>
          <a:xfrm flipH="1">
            <a:off x="4877344" y="2132555"/>
            <a:ext cx="51433" cy="22368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/>
          <p:cNvGrpSpPr/>
          <p:nvPr/>
        </p:nvGrpSpPr>
        <p:grpSpPr>
          <a:xfrm>
            <a:off x="6861171" y="1278640"/>
            <a:ext cx="2165980" cy="692497"/>
            <a:chOff x="6942524" y="2057038"/>
            <a:chExt cx="2165980" cy="692497"/>
          </a:xfrm>
        </p:grpSpPr>
        <p:sp>
          <p:nvSpPr>
            <p:cNvPr id="155" name="직사각형 154"/>
            <p:cNvSpPr/>
            <p:nvPr/>
          </p:nvSpPr>
          <p:spPr>
            <a:xfrm>
              <a:off x="6942524" y="2065317"/>
              <a:ext cx="2116870" cy="6759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948264" y="2057038"/>
              <a:ext cx="2160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BASE 	9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EN	4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RW	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3290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직사각형 194"/>
          <p:cNvSpPr/>
          <p:nvPr/>
        </p:nvSpPr>
        <p:spPr>
          <a:xfrm>
            <a:off x="4004463" y="2056288"/>
            <a:ext cx="5022688" cy="4635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39019" y="1141066"/>
            <a:ext cx="5832988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데이터</a:t>
            </a:r>
            <a:r>
              <a:rPr lang="en-US" altLang="ko-KR" sz="2000" b="1" dirty="0"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ea typeface="나눔스퀘어" panose="020B0600000101010101" pitchFamily="50" charset="-127"/>
              </a:rPr>
              <a:t>전송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lcdinput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18B20-6E22-34FF-1954-9C44D224CB26}"/>
              </a:ext>
            </a:extLst>
          </p:cNvPr>
          <p:cNvSpPr txBox="1"/>
          <p:nvPr/>
        </p:nvSpPr>
        <p:spPr>
          <a:xfrm>
            <a:off x="345946" y="1844167"/>
            <a:ext cx="860444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1200" dirty="0">
              <a:solidFill>
                <a:srgbClr val="77BB99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//data1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data1;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2nd transmission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PTD-&gt;PCOR |= 0xF&lt;&lt;BASE;</a:t>
            </a:r>
          </a:p>
          <a:p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//data2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data2;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next order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((1&lt;&lt;(BASE+RS))+(0xF&lt;&lt;BASE));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       ⁞</a:t>
            </a:r>
            <a:endParaRPr lang="en-US" altLang="ko-KR" sz="1200" dirty="0">
              <a:solidFill>
                <a:srgbClr val="828282"/>
              </a:solidFill>
              <a:latin typeface="Consolas" panose="020B0609020204030204" pitchFamily="49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369011" y="2232647"/>
            <a:ext cx="1234866" cy="277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14688B-0D5D-F502-A25E-BB9464FDF02F}"/>
              </a:ext>
            </a:extLst>
          </p:cNvPr>
          <p:cNvSpPr txBox="1"/>
          <p:nvPr/>
        </p:nvSpPr>
        <p:spPr>
          <a:xfrm>
            <a:off x="4331532" y="3602531"/>
            <a:ext cx="736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Data</a:t>
            </a:r>
          </a:p>
          <a:p>
            <a:r>
              <a:rPr lang="en-US" altLang="ko-KR" sz="1400" dirty="0"/>
              <a:t>Bit</a:t>
            </a:r>
          </a:p>
          <a:p>
            <a:r>
              <a:rPr lang="en-US" altLang="ko-KR" sz="1400" dirty="0"/>
              <a:t>4~7</a:t>
            </a:r>
            <a:endParaRPr lang="ko-KR" altLang="en-US" sz="1400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8D38C015-13C8-E2EB-F7F3-32CEC0E25B96}"/>
              </a:ext>
            </a:extLst>
          </p:cNvPr>
          <p:cNvGrpSpPr/>
          <p:nvPr/>
        </p:nvGrpSpPr>
        <p:grpSpPr>
          <a:xfrm>
            <a:off x="5072454" y="3527902"/>
            <a:ext cx="2142096" cy="821187"/>
            <a:chOff x="630856" y="3780408"/>
            <a:chExt cx="2986753" cy="821187"/>
          </a:xfrm>
        </p:grpSpPr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288B1115-00CF-966C-AFB5-B5CFF2D5011F}"/>
                </a:ext>
              </a:extLst>
            </p:cNvPr>
            <p:cNvCxnSpPr>
              <a:cxnSpLocks/>
            </p:cNvCxnSpPr>
            <p:nvPr/>
          </p:nvCxnSpPr>
          <p:spPr>
            <a:xfrm>
              <a:off x="1282844" y="3780409"/>
              <a:ext cx="6490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E52EB982-95E6-B559-BC56-A3A115F8CF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54BBC39-DA21-B62F-77C0-DD61C5F82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431" y="3780409"/>
              <a:ext cx="149307" cy="8211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D35F1A3-A0BE-D94B-AEDD-57ADC41BC07C}"/>
                </a:ext>
              </a:extLst>
            </p:cNvPr>
            <p:cNvGrpSpPr/>
            <p:nvPr/>
          </p:nvGrpSpPr>
          <p:grpSpPr>
            <a:xfrm flipV="1">
              <a:off x="1136880" y="3780408"/>
              <a:ext cx="934136" cy="814774"/>
              <a:chOff x="999934" y="4491976"/>
              <a:chExt cx="934136" cy="814774"/>
            </a:xfrm>
          </p:grpSpPr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E90B5CDD-5FE6-D52B-2BB8-0A532D5F9E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5898" y="4491976"/>
                <a:ext cx="6441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25681824-62C6-CA6C-0568-36A4E255F9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E0751604-5FA5-ACA2-643C-54AFF3C80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934" y="4503938"/>
                <a:ext cx="145965" cy="8028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B0A17EFE-42E0-0B43-FA1B-EAB96B07A2D2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8" y="3788544"/>
              <a:ext cx="154659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72730FDF-AA31-4C39-CD4F-7BF527949EDD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7" y="4593701"/>
              <a:ext cx="15465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86F735C-4E06-589D-1FE4-70AD18D52492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3780409"/>
              <a:ext cx="50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4025FA-7D01-3778-D4B1-77657D40D959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4593701"/>
              <a:ext cx="50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03E18AE-4DB7-6E4E-5969-DD1CDE046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618E033-632F-F055-EDFB-2A5819BCF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71456F89-33EF-3B5C-2442-D3E5911D0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A61B04A2-0C9A-D34A-A72E-76AB9B45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265C4DF-6181-BFBF-929E-C189F6030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CFF57F3C-93F8-DE27-CC38-48D933520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38158C47-8286-8DD7-5C78-6CE4F3769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69" y="3788544"/>
              <a:ext cx="67861" cy="19973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991B5A8-9219-EE55-FA09-5A589A323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9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6B452BE-5991-241E-CAF8-2525EEA55554}"/>
              </a:ext>
            </a:extLst>
          </p:cNvPr>
          <p:cNvGrpSpPr/>
          <p:nvPr/>
        </p:nvGrpSpPr>
        <p:grpSpPr>
          <a:xfrm>
            <a:off x="4280885" y="2350126"/>
            <a:ext cx="4489162" cy="834010"/>
            <a:chOff x="71979" y="4781640"/>
            <a:chExt cx="3419899" cy="834010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5C4AC2F7-B43F-59F5-5945-AA8A948C29E2}"/>
                </a:ext>
              </a:extLst>
            </p:cNvPr>
            <p:cNvGrpSpPr/>
            <p:nvPr/>
          </p:nvGrpSpPr>
          <p:grpSpPr>
            <a:xfrm>
              <a:off x="677326" y="4781640"/>
              <a:ext cx="1414525" cy="813049"/>
              <a:chOff x="677326" y="4781640"/>
              <a:chExt cx="2577173" cy="813049"/>
            </a:xfrm>
          </p:grpSpPr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5351DFCA-584B-E45F-DE43-0100043F7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362" y="4781640"/>
                <a:ext cx="69674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1F96AEE0-8F01-474F-784D-20FA48101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7346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D9CD6318-D95A-08E8-4137-3274475DC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1800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D41194EB-2EC7-46C2-0704-B968615CF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2123" y="5594689"/>
                <a:ext cx="14123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D021CCC0-7879-8869-98F7-FFCAA15F5E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98107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8642547-A85B-858A-82FF-179D0AC8133C}"/>
                </a:ext>
              </a:extLst>
            </p:cNvPr>
            <p:cNvSpPr txBox="1"/>
            <p:nvPr/>
          </p:nvSpPr>
          <p:spPr>
            <a:xfrm>
              <a:off x="71979" y="4946836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Enable</a:t>
              </a:r>
            </a:p>
            <a:p>
              <a:r>
                <a:rPr lang="en-US" altLang="ko-KR" sz="1400" dirty="0"/>
                <a:t>Bit</a:t>
              </a:r>
              <a:endParaRPr lang="ko-KR" altLang="en-US" sz="1400" dirty="0"/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id="{3CB1E23A-CD8E-DBF8-5D87-49A8E382EEF8}"/>
                </a:ext>
              </a:extLst>
            </p:cNvPr>
            <p:cNvGrpSpPr/>
            <p:nvPr/>
          </p:nvGrpSpPr>
          <p:grpSpPr>
            <a:xfrm>
              <a:off x="1990011" y="4802601"/>
              <a:ext cx="1501867" cy="813049"/>
              <a:chOff x="677326" y="4781640"/>
              <a:chExt cx="2736304" cy="813049"/>
            </a:xfrm>
          </p:grpSpPr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194D8371-8F25-5910-D5BD-455E0A764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10" y="4781640"/>
                <a:ext cx="6566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7FB8EF94-1E14-565B-E74F-DC1581870C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873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625A237B-87BE-3C25-8182-94CB5C1AA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18554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2C82CC16-F3EB-F8E9-A4D0-1BBC2E552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528" y="5594689"/>
                <a:ext cx="15831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74043FC9-D83C-C536-A1B5-9274EDADB4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6512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C61ACB0A-8E52-A36D-6E6F-78CF8E29A75C}"/>
              </a:ext>
            </a:extLst>
          </p:cNvPr>
          <p:cNvGrpSpPr/>
          <p:nvPr/>
        </p:nvGrpSpPr>
        <p:grpSpPr>
          <a:xfrm>
            <a:off x="7214549" y="3531970"/>
            <a:ext cx="1630081" cy="829323"/>
            <a:chOff x="1140788" y="3765859"/>
            <a:chExt cx="2272842" cy="829323"/>
          </a:xfrm>
        </p:grpSpPr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056CFE2E-E501-F693-B9C8-DDE98656D6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39" y="3780409"/>
              <a:ext cx="6063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06E0675F-DE15-F7EC-4F8F-B9FA200FF5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29C4A526-C914-09C1-DA5E-951763C86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788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2B497875-257E-E835-69F4-97AFD78A130B}"/>
                </a:ext>
              </a:extLst>
            </p:cNvPr>
            <p:cNvGrpSpPr/>
            <p:nvPr/>
          </p:nvGrpSpPr>
          <p:grpSpPr>
            <a:xfrm flipV="1">
              <a:off x="1143184" y="3765859"/>
              <a:ext cx="927832" cy="829323"/>
              <a:chOff x="1006238" y="4491976"/>
              <a:chExt cx="927832" cy="829323"/>
            </a:xfrm>
          </p:grpSpPr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CB4B1406-16D2-7F94-8DC7-A9055E16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025" y="4491976"/>
                <a:ext cx="6330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>
                <a:extLst>
                  <a:ext uri="{FF2B5EF4-FFF2-40B4-BE49-F238E27FC236}">
                    <a16:creationId xmlns:a16="http://schemas.microsoft.com/office/drawing/2014/main" id="{615BC1F4-81F2-8FDF-AF58-17CD845E8F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>
                <a:extLst>
                  <a:ext uri="{FF2B5EF4-FFF2-40B4-BE49-F238E27FC236}">
                    <a16:creationId xmlns:a16="http://schemas.microsoft.com/office/drawing/2014/main" id="{9113DB6D-E22B-902F-B896-5675B019A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6238" y="4491976"/>
                <a:ext cx="150786" cy="8293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DCF3EE44-93E4-AA83-23E7-A98C245EB68E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3788544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36C70355-4507-756B-5C78-5D88D3BDBB47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4572497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603AC6EB-865C-C7CF-368E-2D92602D4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0BD7626D-FBC6-FE6F-2689-4E24B5A4C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91B9C2A4-EFF1-66D9-A52F-CF05FA5E5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8DF7D1EC-C1EE-3FBC-FAD5-2C9BA46EE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DF5D8017-F658-FFC7-39E0-EDC452FC9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0B534EB0-FB28-3F94-E550-356D5CE65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743D0D3C-4CC9-E630-C648-43D5DDED1B39}"/>
              </a:ext>
            </a:extLst>
          </p:cNvPr>
          <p:cNvSpPr txBox="1"/>
          <p:nvPr/>
        </p:nvSpPr>
        <p:spPr>
          <a:xfrm>
            <a:off x="5498339" y="3718843"/>
            <a:ext cx="6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7:4</a:t>
            </a:r>
            <a:endParaRPr lang="ko-KR" altLang="en-US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85E5B5C-F7A8-B0CA-E48E-6794569E58CF}"/>
              </a:ext>
            </a:extLst>
          </p:cNvPr>
          <p:cNvSpPr txBox="1"/>
          <p:nvPr/>
        </p:nvSpPr>
        <p:spPr>
          <a:xfrm>
            <a:off x="7261949" y="3768621"/>
            <a:ext cx="6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3:0</a:t>
            </a:r>
            <a:endParaRPr lang="ko-KR" altLang="en-US" dirty="0"/>
          </a:p>
        </p:txBody>
      </p: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6855710-01F0-4250-F8D1-3D5CB6125F10}"/>
              </a:ext>
            </a:extLst>
          </p:cNvPr>
          <p:cNvCxnSpPr>
            <a:cxnSpLocks/>
          </p:cNvCxnSpPr>
          <p:nvPr/>
        </p:nvCxnSpPr>
        <p:spPr>
          <a:xfrm>
            <a:off x="5388245" y="2203582"/>
            <a:ext cx="0" cy="2304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623905F1-EB9D-947C-C7FC-80CA1BB4A126}"/>
              </a:ext>
            </a:extLst>
          </p:cNvPr>
          <p:cNvSpPr txBox="1"/>
          <p:nvPr/>
        </p:nvSpPr>
        <p:spPr>
          <a:xfrm>
            <a:off x="5075499" y="4514510"/>
            <a:ext cx="66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NOW</a:t>
            </a:r>
            <a:endParaRPr lang="ko-KR" altLang="en-US" sz="15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6F6C13F-0028-6A86-BCBC-679F64FD9738}"/>
              </a:ext>
            </a:extLst>
          </p:cNvPr>
          <p:cNvSpPr txBox="1"/>
          <p:nvPr/>
        </p:nvSpPr>
        <p:spPr>
          <a:xfrm>
            <a:off x="4699977" y="5768085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500" dirty="0"/>
              <a:t>Enable bit</a:t>
            </a:r>
            <a:r>
              <a:rPr lang="ko-KR" altLang="en-US" sz="1500" dirty="0"/>
              <a:t>를 </a:t>
            </a:r>
            <a:r>
              <a:rPr lang="en-US" altLang="ko-KR" sz="1500" dirty="0"/>
              <a:t>1</a:t>
            </a:r>
            <a:r>
              <a:rPr lang="ko-KR" altLang="en-US" sz="1500" dirty="0"/>
              <a:t>로 설정</a:t>
            </a:r>
            <a:endParaRPr lang="en-US" altLang="ko-KR" sz="1500" dirty="0"/>
          </a:p>
          <a:p>
            <a:r>
              <a:rPr lang="en-US" altLang="ko-KR" sz="1300" dirty="0">
                <a:sym typeface="Wingdings" panose="05000000000000000000" pitchFamily="2" charset="2"/>
              </a:rPr>
              <a:t>    </a:t>
            </a:r>
            <a:r>
              <a:rPr lang="ko-KR" altLang="en-US" sz="1300" dirty="0"/>
              <a:t>명령을 입력 받을 준비 완료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41A12F7-86E7-2AB5-A112-ADE32FE48B4C}"/>
              </a:ext>
            </a:extLst>
          </p:cNvPr>
          <p:cNvSpPr txBox="1"/>
          <p:nvPr/>
        </p:nvSpPr>
        <p:spPr>
          <a:xfrm>
            <a:off x="99248" y="17498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data){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77831" y="3563588"/>
            <a:ext cx="3110425" cy="784830"/>
            <a:chOff x="-1506548" y="7372410"/>
            <a:chExt cx="3110425" cy="784830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FD004933-087A-99FE-EA15-34CFB4311EFC}"/>
                </a:ext>
              </a:extLst>
            </p:cNvPr>
            <p:cNvSpPr/>
            <p:nvPr/>
          </p:nvSpPr>
          <p:spPr>
            <a:xfrm>
              <a:off x="-1506548" y="7387395"/>
              <a:ext cx="3110425" cy="7698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-1429548" y="7372410"/>
              <a:ext cx="3033425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5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5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lcdEN</a:t>
              </a:r>
              <a:r>
                <a:rPr lang="en-US" altLang="ko-KR" sz="15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5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5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altLang="ko-KR" sz="15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PTD-&gt;</a:t>
              </a:r>
              <a:r>
                <a:rPr lang="en-US" altLang="ko-KR" sz="15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PSOR</a:t>
              </a:r>
              <a:r>
                <a:rPr lang="en-US" altLang="ko-KR" sz="15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|= 1&lt;&lt;(BASE+EN);</a:t>
              </a:r>
            </a:p>
            <a:p>
              <a:r>
                <a:rPr lang="en-US" altLang="ko-KR" sz="15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" name="직선 화살표 연결선 6"/>
          <p:cNvCxnSpPr>
            <a:endCxn id="190" idx="0"/>
          </p:cNvCxnSpPr>
          <p:nvPr/>
        </p:nvCxnSpPr>
        <p:spPr>
          <a:xfrm>
            <a:off x="899317" y="2520463"/>
            <a:ext cx="1233727" cy="10581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" name="표 31">
            <a:extLst>
              <a:ext uri="{FF2B5EF4-FFF2-40B4-BE49-F238E27FC236}">
                <a16:creationId xmlns:a16="http://schemas.microsoft.com/office/drawing/2014/main" id="{BBF0D2A5-C7BE-4748-65E8-70956DC8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2277"/>
              </p:ext>
            </p:extLst>
          </p:nvPr>
        </p:nvGraphicFramePr>
        <p:xfrm>
          <a:off x="4570415" y="4924177"/>
          <a:ext cx="4137231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33">
                  <a:extLst>
                    <a:ext uri="{9D8B030D-6E8A-4147-A177-3AD203B41FA5}">
                      <a16:colId xmlns:a16="http://schemas.microsoft.com/office/drawing/2014/main" val="3952402437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162408592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65317056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762434019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89393434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939350564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4158128383"/>
                    </a:ext>
                  </a:extLst>
                </a:gridCol>
              </a:tblGrid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RS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RW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EN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D7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D6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D4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80057"/>
                  </a:ext>
                </a:extLst>
              </a:tr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1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Out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Out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Out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Out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30333"/>
                  </a:ext>
                </a:extLst>
              </a:tr>
            </a:tbl>
          </a:graphicData>
        </a:graphic>
      </p:graphicFrame>
      <p:grpSp>
        <p:nvGrpSpPr>
          <p:cNvPr id="196" name="그룹 195"/>
          <p:cNvGrpSpPr/>
          <p:nvPr/>
        </p:nvGrpSpPr>
        <p:grpSpPr>
          <a:xfrm>
            <a:off x="6861171" y="1278640"/>
            <a:ext cx="2165980" cy="692497"/>
            <a:chOff x="6942524" y="2057038"/>
            <a:chExt cx="2165980" cy="692497"/>
          </a:xfrm>
        </p:grpSpPr>
        <p:sp>
          <p:nvSpPr>
            <p:cNvPr id="197" name="직사각형 196"/>
            <p:cNvSpPr/>
            <p:nvPr/>
          </p:nvSpPr>
          <p:spPr>
            <a:xfrm>
              <a:off x="6942524" y="2065317"/>
              <a:ext cx="2116870" cy="6759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6948264" y="2057038"/>
              <a:ext cx="2160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BASE 	9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EN	4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RW	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97423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/>
          <p:cNvSpPr/>
          <p:nvPr/>
        </p:nvSpPr>
        <p:spPr>
          <a:xfrm>
            <a:off x="4004463" y="2056288"/>
            <a:ext cx="5022688" cy="4635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39019" y="1141066"/>
            <a:ext cx="5737242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데이터</a:t>
            </a:r>
            <a:r>
              <a:rPr lang="en-US" altLang="ko-KR" sz="2000" b="1" dirty="0"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ea typeface="나눔스퀘어" panose="020B0600000101010101" pitchFamily="50" charset="-127"/>
              </a:rPr>
              <a:t>전송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lcdinput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D18B20-6E22-34FF-1954-9C44D224CB26}"/>
              </a:ext>
            </a:extLst>
          </p:cNvPr>
          <p:cNvSpPr txBox="1"/>
          <p:nvPr/>
        </p:nvSpPr>
        <p:spPr>
          <a:xfrm>
            <a:off x="239019" y="1988840"/>
            <a:ext cx="860444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1200" dirty="0">
              <a:solidFill>
                <a:srgbClr val="77BB99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//data1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b="1" dirty="0">
                <a:latin typeface="Consolas" panose="020B0609020204030204" pitchFamily="49" charset="0"/>
              </a:rPr>
              <a:t>PTD-&gt;</a:t>
            </a:r>
            <a:r>
              <a:rPr lang="en-US" altLang="ko-KR" b="1" dirty="0">
                <a:solidFill>
                  <a:srgbClr val="3333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b="1" dirty="0"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b="1" dirty="0">
                <a:latin typeface="Consolas" panose="020B0609020204030204" pitchFamily="49" charset="0"/>
              </a:rPr>
              <a:t>PTD-&gt;</a:t>
            </a:r>
            <a:r>
              <a:rPr lang="en-US" altLang="ko-KR" b="1" dirty="0">
                <a:solidFill>
                  <a:srgbClr val="3333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b="1" dirty="0">
                <a:latin typeface="Consolas" panose="020B0609020204030204" pitchFamily="49" charset="0"/>
              </a:rPr>
              <a:t> |= data1;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2nd transmission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PTD-&gt;PCOR |= 0xF&lt;&lt;BASE;</a:t>
            </a:r>
          </a:p>
          <a:p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//data2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data2;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next order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((1&lt;&lt;(BASE+RS))+(0xF&lt;&lt;BASE));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	⁞</a:t>
            </a:r>
            <a:endParaRPr lang="en-US" altLang="ko-KR" sz="1200" dirty="0">
              <a:solidFill>
                <a:srgbClr val="828282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200" dirty="0">
              <a:solidFill>
                <a:srgbClr val="828282"/>
              </a:solidFill>
              <a:latin typeface="Consolas" panose="020B0609020204030204" pitchFamily="49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251538" y="2413828"/>
            <a:ext cx="3090827" cy="523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14688B-0D5D-F502-A25E-BB9464FDF02F}"/>
              </a:ext>
            </a:extLst>
          </p:cNvPr>
          <p:cNvSpPr txBox="1"/>
          <p:nvPr/>
        </p:nvSpPr>
        <p:spPr>
          <a:xfrm>
            <a:off x="4323788" y="3606939"/>
            <a:ext cx="736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Data</a:t>
            </a:r>
          </a:p>
          <a:p>
            <a:r>
              <a:rPr lang="en-US" altLang="ko-KR" sz="1400" dirty="0"/>
              <a:t>Bit</a:t>
            </a:r>
          </a:p>
          <a:p>
            <a:r>
              <a:rPr lang="en-US" altLang="ko-KR" sz="1400" dirty="0"/>
              <a:t>4~7</a:t>
            </a:r>
            <a:endParaRPr lang="ko-KR" altLang="en-US" sz="1400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D38C015-13C8-E2EB-F7F3-32CEC0E25B96}"/>
              </a:ext>
            </a:extLst>
          </p:cNvPr>
          <p:cNvGrpSpPr/>
          <p:nvPr/>
        </p:nvGrpSpPr>
        <p:grpSpPr>
          <a:xfrm>
            <a:off x="5064710" y="3532310"/>
            <a:ext cx="2142096" cy="821187"/>
            <a:chOff x="630856" y="3780408"/>
            <a:chExt cx="2986753" cy="821187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288B1115-00CF-966C-AFB5-B5CFF2D5011F}"/>
                </a:ext>
              </a:extLst>
            </p:cNvPr>
            <p:cNvCxnSpPr>
              <a:cxnSpLocks/>
            </p:cNvCxnSpPr>
            <p:nvPr/>
          </p:nvCxnSpPr>
          <p:spPr>
            <a:xfrm>
              <a:off x="1282844" y="3780409"/>
              <a:ext cx="6490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52EB982-95E6-B559-BC56-A3A115F8CF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854BBC39-DA21-B62F-77C0-DD61C5F82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431" y="3780409"/>
              <a:ext cx="149307" cy="8211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4D35F1A3-A0BE-D94B-AEDD-57ADC41BC07C}"/>
                </a:ext>
              </a:extLst>
            </p:cNvPr>
            <p:cNvGrpSpPr/>
            <p:nvPr/>
          </p:nvGrpSpPr>
          <p:grpSpPr>
            <a:xfrm flipV="1">
              <a:off x="1136880" y="3780408"/>
              <a:ext cx="934136" cy="814774"/>
              <a:chOff x="999934" y="4491976"/>
              <a:chExt cx="934136" cy="814774"/>
            </a:xfrm>
          </p:grpSpPr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E90B5CDD-5FE6-D52B-2BB8-0A532D5F9E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5898" y="4491976"/>
                <a:ext cx="6441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5681824-62C6-CA6C-0568-36A4E255F9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E0751604-5FA5-ACA2-643C-54AFF3C80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934" y="4503938"/>
                <a:ext cx="145965" cy="8028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0A17EFE-42E0-0B43-FA1B-EAB96B07A2D2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8" y="3788544"/>
              <a:ext cx="154659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72730FDF-AA31-4C39-CD4F-7BF527949EDD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7" y="4593701"/>
              <a:ext cx="15465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86F735C-4E06-589D-1FE4-70AD18D52492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3780409"/>
              <a:ext cx="50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724025FA-7D01-3778-D4B1-77657D40D959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4593701"/>
              <a:ext cx="50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903E18AE-4DB7-6E4E-5969-DD1CDE046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5618E033-632F-F055-EDFB-2A5819BCF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71456F89-33EF-3B5C-2442-D3E5911D0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61B04A2-0C9A-D34A-A72E-76AB9B45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5265C4DF-6181-BFBF-929E-C189F6030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CFF57F3C-93F8-DE27-CC38-48D933520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38158C47-8286-8DD7-5C78-6CE4F3769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69" y="3788544"/>
              <a:ext cx="67861" cy="19973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7991B5A8-9219-EE55-FA09-5A589A323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9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E6B452BE-5991-241E-CAF8-2525EEA55554}"/>
              </a:ext>
            </a:extLst>
          </p:cNvPr>
          <p:cNvGrpSpPr/>
          <p:nvPr/>
        </p:nvGrpSpPr>
        <p:grpSpPr>
          <a:xfrm>
            <a:off x="4273141" y="2354534"/>
            <a:ext cx="4489162" cy="834010"/>
            <a:chOff x="71979" y="4781640"/>
            <a:chExt cx="3419899" cy="83401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5C4AC2F7-B43F-59F5-5945-AA8A948C29E2}"/>
                </a:ext>
              </a:extLst>
            </p:cNvPr>
            <p:cNvGrpSpPr/>
            <p:nvPr/>
          </p:nvGrpSpPr>
          <p:grpSpPr>
            <a:xfrm>
              <a:off x="677326" y="4781640"/>
              <a:ext cx="1414525" cy="813049"/>
              <a:chOff x="677326" y="4781640"/>
              <a:chExt cx="2577173" cy="813049"/>
            </a:xfrm>
          </p:grpSpPr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5351DFCA-584B-E45F-DE43-0100043F7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362" y="4781640"/>
                <a:ext cx="69674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1F96AEE0-8F01-474F-784D-20FA48101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7346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D9CD6318-D95A-08E8-4137-3274475DC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1800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D41194EB-2EC7-46C2-0704-B968615CF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2123" y="5594689"/>
                <a:ext cx="14123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D021CCC0-7879-8869-98F7-FFCAA15F5E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98107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8642547-A85B-858A-82FF-179D0AC8133C}"/>
                </a:ext>
              </a:extLst>
            </p:cNvPr>
            <p:cNvSpPr txBox="1"/>
            <p:nvPr/>
          </p:nvSpPr>
          <p:spPr>
            <a:xfrm>
              <a:off x="71979" y="4946836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Enable</a:t>
              </a:r>
            </a:p>
            <a:p>
              <a:r>
                <a:rPr lang="en-US" altLang="ko-KR" sz="1400" dirty="0"/>
                <a:t>Bit</a:t>
              </a:r>
              <a:endParaRPr lang="ko-KR" altLang="en-US" sz="1400" dirty="0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3CB1E23A-CD8E-DBF8-5D87-49A8E382EEF8}"/>
                </a:ext>
              </a:extLst>
            </p:cNvPr>
            <p:cNvGrpSpPr/>
            <p:nvPr/>
          </p:nvGrpSpPr>
          <p:grpSpPr>
            <a:xfrm>
              <a:off x="1990011" y="4802601"/>
              <a:ext cx="1501867" cy="813049"/>
              <a:chOff x="677326" y="4781640"/>
              <a:chExt cx="2736304" cy="813049"/>
            </a:xfrm>
          </p:grpSpPr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194D8371-8F25-5910-D5BD-455E0A764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10" y="4781640"/>
                <a:ext cx="6566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7FB8EF94-1E14-565B-E74F-DC1581870C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873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625A237B-87BE-3C25-8182-94CB5C1AA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18554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2C82CC16-F3EB-F8E9-A4D0-1BBC2E552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528" y="5594689"/>
                <a:ext cx="15831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74043FC9-D83C-C536-A1B5-9274EDADB4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6512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C61ACB0A-8E52-A36D-6E6F-78CF8E29A75C}"/>
              </a:ext>
            </a:extLst>
          </p:cNvPr>
          <p:cNvGrpSpPr/>
          <p:nvPr/>
        </p:nvGrpSpPr>
        <p:grpSpPr>
          <a:xfrm>
            <a:off x="7206805" y="3536378"/>
            <a:ext cx="1630081" cy="829323"/>
            <a:chOff x="1140788" y="3765859"/>
            <a:chExt cx="2272842" cy="829323"/>
          </a:xfrm>
        </p:grpSpPr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056CFE2E-E501-F693-B9C8-DDE98656D6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39" y="3780409"/>
              <a:ext cx="6063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06E0675F-DE15-F7EC-4F8F-B9FA200FF5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29C4A526-C914-09C1-DA5E-951763C86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788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2B497875-257E-E835-69F4-97AFD78A130B}"/>
                </a:ext>
              </a:extLst>
            </p:cNvPr>
            <p:cNvGrpSpPr/>
            <p:nvPr/>
          </p:nvGrpSpPr>
          <p:grpSpPr>
            <a:xfrm flipV="1">
              <a:off x="1143184" y="3765859"/>
              <a:ext cx="927832" cy="829323"/>
              <a:chOff x="1006238" y="4491976"/>
              <a:chExt cx="927832" cy="829323"/>
            </a:xfrm>
          </p:grpSpPr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CB4B1406-16D2-7F94-8DC7-A9055E16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025" y="4491976"/>
                <a:ext cx="6330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615BC1F4-81F2-8FDF-AF58-17CD845E8F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9113DB6D-E22B-902F-B896-5675B019A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6238" y="4491976"/>
                <a:ext cx="150786" cy="8293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DCF3EE44-93E4-AA83-23E7-A98C245EB68E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3788544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36C70355-4507-756B-5C78-5D88D3BDBB47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4572497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603AC6EB-865C-C7CF-368E-2D92602D4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0BD7626D-FBC6-FE6F-2689-4E24B5A4C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1B9C2A4-EFF1-66D9-A52F-CF05FA5E5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DF7D1EC-C1EE-3FBC-FAD5-2C9BA46EE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DF5D8017-F658-FFC7-39E0-EDC452FC9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0B534EB0-FB28-3F94-E550-356D5CE65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743D0D3C-4CC9-E630-C648-43D5DDED1B39}"/>
              </a:ext>
            </a:extLst>
          </p:cNvPr>
          <p:cNvSpPr txBox="1"/>
          <p:nvPr/>
        </p:nvSpPr>
        <p:spPr>
          <a:xfrm>
            <a:off x="5490595" y="3723251"/>
            <a:ext cx="6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7:4</a:t>
            </a:r>
            <a:endParaRPr lang="ko-KR" alt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5E5B5C-F7A8-B0CA-E48E-6794569E58CF}"/>
              </a:ext>
            </a:extLst>
          </p:cNvPr>
          <p:cNvSpPr txBox="1"/>
          <p:nvPr/>
        </p:nvSpPr>
        <p:spPr>
          <a:xfrm>
            <a:off x="7254205" y="3773029"/>
            <a:ext cx="6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3:0</a:t>
            </a:r>
            <a:endParaRPr lang="ko-KR" altLang="en-US" dirty="0"/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56855710-01F0-4250-F8D1-3D5CB6125F10}"/>
              </a:ext>
            </a:extLst>
          </p:cNvPr>
          <p:cNvCxnSpPr>
            <a:cxnSpLocks/>
          </p:cNvCxnSpPr>
          <p:nvPr/>
        </p:nvCxnSpPr>
        <p:spPr>
          <a:xfrm>
            <a:off x="5641284" y="2207990"/>
            <a:ext cx="0" cy="2304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23905F1-EB9D-947C-C7FC-80CA1BB4A126}"/>
              </a:ext>
            </a:extLst>
          </p:cNvPr>
          <p:cNvSpPr txBox="1"/>
          <p:nvPr/>
        </p:nvSpPr>
        <p:spPr>
          <a:xfrm>
            <a:off x="5312297" y="4490956"/>
            <a:ext cx="66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NOW</a:t>
            </a:r>
            <a:endParaRPr lang="ko-KR" altLang="en-US" sz="15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4CB102D-32B3-7149-0D62-021C5BE1B442}"/>
              </a:ext>
            </a:extLst>
          </p:cNvPr>
          <p:cNvSpPr txBox="1"/>
          <p:nvPr/>
        </p:nvSpPr>
        <p:spPr>
          <a:xfrm>
            <a:off x="137419" y="17948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data){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202157E-8B57-9CC0-C6EB-744BF040CC7F}"/>
              </a:ext>
            </a:extLst>
          </p:cNvPr>
          <p:cNvSpPr txBox="1"/>
          <p:nvPr/>
        </p:nvSpPr>
        <p:spPr>
          <a:xfrm>
            <a:off x="4548234" y="5827330"/>
            <a:ext cx="2959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500" dirty="0"/>
              <a:t>이전에 설정한 </a:t>
            </a:r>
            <a:r>
              <a:rPr lang="en-US" altLang="ko-KR" sz="1500" dirty="0"/>
              <a:t>data1</a:t>
            </a:r>
            <a:r>
              <a:rPr lang="ko-KR" altLang="en-US" sz="1500" dirty="0"/>
              <a:t>의 값을 </a:t>
            </a:r>
            <a:endParaRPr lang="en-US" altLang="ko-KR" sz="1500" dirty="0"/>
          </a:p>
          <a:p>
            <a:r>
              <a:rPr lang="en-US" altLang="ko-KR" sz="1500" dirty="0"/>
              <a:t>     LCD_D </a:t>
            </a:r>
            <a:r>
              <a:rPr lang="ko-KR" altLang="en-US" sz="1500" dirty="0"/>
              <a:t>핀을 이용해 전달</a:t>
            </a:r>
          </a:p>
        </p:txBody>
      </p:sp>
      <p:graphicFrame>
        <p:nvGraphicFramePr>
          <p:cNvPr id="153" name="표 31">
            <a:extLst>
              <a:ext uri="{FF2B5EF4-FFF2-40B4-BE49-F238E27FC236}">
                <a16:creationId xmlns:a16="http://schemas.microsoft.com/office/drawing/2014/main" id="{BBF0D2A5-C7BE-4748-65E8-70956DC8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839650"/>
              </p:ext>
            </p:extLst>
          </p:nvPr>
        </p:nvGraphicFramePr>
        <p:xfrm>
          <a:off x="4603740" y="4985559"/>
          <a:ext cx="4137231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33">
                  <a:extLst>
                    <a:ext uri="{9D8B030D-6E8A-4147-A177-3AD203B41FA5}">
                      <a16:colId xmlns:a16="http://schemas.microsoft.com/office/drawing/2014/main" val="3952402437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162408592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65317056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762434019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89393434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939350564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4158128383"/>
                    </a:ext>
                  </a:extLst>
                </a:gridCol>
              </a:tblGrid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RS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RW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EN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D7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D6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D5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D4</a:t>
                      </a:r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80057"/>
                  </a:ext>
                </a:extLst>
              </a:tr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</a:t>
                      </a:r>
                      <a:endParaRPr lang="ko-KR" altLang="en-US" sz="1300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Data1</a:t>
                      </a:r>
                      <a:r>
                        <a:rPr lang="en-US" altLang="ko-KR" sz="1300" b="1" baseline="0" dirty="0"/>
                        <a:t> (data </a:t>
                      </a:r>
                      <a:r>
                        <a:rPr lang="ko-KR" altLang="en-US" sz="1300" b="1" baseline="0" dirty="0"/>
                        <a:t>최상위 </a:t>
                      </a:r>
                      <a:r>
                        <a:rPr lang="en-US" altLang="ko-KR" sz="1300" b="1" baseline="0" dirty="0"/>
                        <a:t>4</a:t>
                      </a:r>
                      <a:r>
                        <a:rPr lang="ko-KR" altLang="en-US" sz="1300" b="1" baseline="0" dirty="0"/>
                        <a:t>비트</a:t>
                      </a:r>
                      <a:r>
                        <a:rPr lang="en-US" altLang="ko-KR" sz="1300" b="1" baseline="0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30333"/>
                  </a:ext>
                </a:extLst>
              </a:tr>
            </a:tbl>
          </a:graphicData>
        </a:graphic>
      </p:graphicFrame>
      <p:grpSp>
        <p:nvGrpSpPr>
          <p:cNvPr id="156" name="그룹 155"/>
          <p:cNvGrpSpPr/>
          <p:nvPr/>
        </p:nvGrpSpPr>
        <p:grpSpPr>
          <a:xfrm>
            <a:off x="6861171" y="1278640"/>
            <a:ext cx="2165980" cy="692497"/>
            <a:chOff x="6942524" y="2057038"/>
            <a:chExt cx="2165980" cy="692497"/>
          </a:xfrm>
        </p:grpSpPr>
        <p:sp>
          <p:nvSpPr>
            <p:cNvPr id="157" name="직사각형 156"/>
            <p:cNvSpPr/>
            <p:nvPr/>
          </p:nvSpPr>
          <p:spPr>
            <a:xfrm>
              <a:off x="6942524" y="2065317"/>
              <a:ext cx="2116870" cy="6759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6948264" y="2057038"/>
              <a:ext cx="2160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BASE 	9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EN	4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RW	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525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 201"/>
          <p:cNvSpPr/>
          <p:nvPr/>
        </p:nvSpPr>
        <p:spPr>
          <a:xfrm>
            <a:off x="4004463" y="2056288"/>
            <a:ext cx="5022688" cy="4635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39018" y="1141066"/>
            <a:ext cx="5832595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데이터</a:t>
            </a:r>
            <a:r>
              <a:rPr lang="en-US" altLang="ko-KR" sz="2000" b="1" dirty="0"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ea typeface="나눔스퀘어" panose="020B0600000101010101" pitchFamily="50" charset="-127"/>
              </a:rPr>
              <a:t>전송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lcdinput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2D18B20-6E22-34FF-1954-9C44D224CB26}"/>
              </a:ext>
            </a:extLst>
          </p:cNvPr>
          <p:cNvSpPr txBox="1"/>
          <p:nvPr/>
        </p:nvSpPr>
        <p:spPr>
          <a:xfrm>
            <a:off x="338411" y="1980668"/>
            <a:ext cx="860444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1200" dirty="0">
              <a:solidFill>
                <a:srgbClr val="77BB99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//data1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b="1" dirty="0" err="1">
                <a:latin typeface="Consolas" panose="020B0609020204030204" pitchFamily="49" charset="0"/>
              </a:rPr>
              <a:t>lcdNEN</a:t>
            </a:r>
            <a:r>
              <a:rPr lang="en-US" altLang="ko-KR" b="1" dirty="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2nd transmission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PTD-&gt;PCOR |= 0xF&lt;&lt;BASE;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//data2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data2;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next order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((1&lt;&lt;(BASE+RS))+(0xF&lt;&lt;BASE));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	⁞</a:t>
            </a:r>
            <a:endParaRPr lang="en-US" altLang="ko-KR" sz="1200" dirty="0">
              <a:solidFill>
                <a:srgbClr val="828282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200" b="1" dirty="0">
              <a:solidFill>
                <a:srgbClr val="828282"/>
              </a:solidFill>
              <a:latin typeface="Consolas" panose="020B0609020204030204" pitchFamily="49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350930" y="2394718"/>
            <a:ext cx="1320387" cy="264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11960" y="2350000"/>
            <a:ext cx="4563745" cy="2593968"/>
            <a:chOff x="4061491" y="1720517"/>
            <a:chExt cx="4563745" cy="259396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14688B-0D5D-F502-A25E-BB9464FDF02F}"/>
                </a:ext>
              </a:extLst>
            </p:cNvPr>
            <p:cNvSpPr txBox="1"/>
            <p:nvPr/>
          </p:nvSpPr>
          <p:spPr>
            <a:xfrm>
              <a:off x="4112138" y="3119466"/>
              <a:ext cx="73689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Data</a:t>
              </a:r>
            </a:p>
            <a:p>
              <a:r>
                <a:rPr lang="en-US" altLang="ko-KR" sz="1400" dirty="0"/>
                <a:t>Bit</a:t>
              </a:r>
            </a:p>
            <a:p>
              <a:r>
                <a:rPr lang="en-US" altLang="ko-KR" sz="1400" dirty="0"/>
                <a:t>4~7</a:t>
              </a:r>
              <a:endParaRPr lang="ko-KR" altLang="en-US" sz="1400" dirty="0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D38C015-13C8-E2EB-F7F3-32CEC0E25B96}"/>
                </a:ext>
              </a:extLst>
            </p:cNvPr>
            <p:cNvGrpSpPr/>
            <p:nvPr/>
          </p:nvGrpSpPr>
          <p:grpSpPr>
            <a:xfrm>
              <a:off x="4853060" y="3044837"/>
              <a:ext cx="2142096" cy="821187"/>
              <a:chOff x="630856" y="3780408"/>
              <a:chExt cx="2986753" cy="821187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88B1115-00CF-966C-AFB5-B5CFF2D50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2844" y="3780409"/>
                <a:ext cx="6490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E52EB982-95E6-B559-BC56-A3A115F8CF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1942" y="3780409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854BBC39-DA21-B62F-77C0-DD61C5F82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31" y="3780409"/>
                <a:ext cx="149307" cy="8211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4D35F1A3-A0BE-D94B-AEDD-57ADC41BC07C}"/>
                  </a:ext>
                </a:extLst>
              </p:cNvPr>
              <p:cNvGrpSpPr/>
              <p:nvPr/>
            </p:nvGrpSpPr>
            <p:grpSpPr>
              <a:xfrm flipV="1">
                <a:off x="1136880" y="3780408"/>
                <a:ext cx="934136" cy="814774"/>
                <a:chOff x="999934" y="4491976"/>
                <a:chExt cx="934136" cy="814774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E90B5CDD-5FE6-D52B-2BB8-0A532D5F9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45898" y="4491976"/>
                  <a:ext cx="6441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25681824-62C6-CA6C-0568-36A4E255F9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90054" y="4491976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E0751604-5FA5-ACA2-643C-54AFF3C80F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9934" y="4503938"/>
                  <a:ext cx="145965" cy="8028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0A17EFE-42E0-0B43-FA1B-EAB96B07A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8" y="3788544"/>
                <a:ext cx="15465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2730FDF-AA31-4C39-CD4F-7BF527949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7" y="4593701"/>
                <a:ext cx="15465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86F735C-4E06-589D-1FE4-70AD18D52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856" y="3780409"/>
                <a:ext cx="50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724025FA-7D01-3778-D4B1-77657D40D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856" y="4593701"/>
                <a:ext cx="50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903E18AE-4DB7-6E4E-5969-DD1CDE0462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1283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5618E033-632F-F055-EDFB-2A5819BCF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8074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71456F89-33EF-3B5C-2442-D3E5911D09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681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A61B04A2-0C9A-D34A-A72E-76AB9B4529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88649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5265C4DF-6181-BFBF-929E-C189F60309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275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CFF57F3C-93F8-DE27-CC38-48D933520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4546" y="3788544"/>
                <a:ext cx="154647" cy="455163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38158C47-8286-8DD7-5C78-6CE4F37690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369" y="3788544"/>
                <a:ext cx="67861" cy="19973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7991B5A8-9219-EE55-FA09-5A589A3232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9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6B452BE-5991-241E-CAF8-2525EEA55554}"/>
                </a:ext>
              </a:extLst>
            </p:cNvPr>
            <p:cNvGrpSpPr/>
            <p:nvPr/>
          </p:nvGrpSpPr>
          <p:grpSpPr>
            <a:xfrm>
              <a:off x="4061491" y="1867061"/>
              <a:ext cx="4489162" cy="834010"/>
              <a:chOff x="71979" y="4781640"/>
              <a:chExt cx="3419899" cy="834010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id="{5C4AC2F7-B43F-59F5-5945-AA8A948C29E2}"/>
                  </a:ext>
                </a:extLst>
              </p:cNvPr>
              <p:cNvGrpSpPr/>
              <p:nvPr/>
            </p:nvGrpSpPr>
            <p:grpSpPr>
              <a:xfrm>
                <a:off x="677326" y="4781640"/>
                <a:ext cx="1414525" cy="813049"/>
                <a:chOff x="677326" y="4781640"/>
                <a:chExt cx="2577173" cy="813049"/>
              </a:xfrm>
            </p:grpSpPr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5351DFCA-584B-E45F-DE43-0100043F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1362" y="4781640"/>
                  <a:ext cx="69674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1F96AEE0-8F01-474F-784D-20FA48101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346" y="4781640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D9CD6318-D95A-08E8-4137-3274475DC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26" y="5573728"/>
                  <a:ext cx="1800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D41194EB-2EC7-46C2-0704-B968615CF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2123" y="5594689"/>
                  <a:ext cx="141237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D021CCC0-7879-8869-98F7-FFCAA15F5E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98107" y="4802601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8642547-A85B-858A-82FF-179D0AC8133C}"/>
                  </a:ext>
                </a:extLst>
              </p:cNvPr>
              <p:cNvSpPr txBox="1"/>
              <p:nvPr/>
            </p:nvSpPr>
            <p:spPr>
              <a:xfrm>
                <a:off x="71979" y="4946836"/>
                <a:ext cx="7232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Enable</a:t>
                </a:r>
              </a:p>
              <a:p>
                <a:r>
                  <a:rPr lang="en-US" altLang="ko-KR" sz="1400" dirty="0"/>
                  <a:t>Bit</a:t>
                </a:r>
                <a:endParaRPr lang="ko-KR" altLang="en-US" sz="1400" dirty="0"/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3CB1E23A-CD8E-DBF8-5D87-49A8E382EEF8}"/>
                  </a:ext>
                </a:extLst>
              </p:cNvPr>
              <p:cNvGrpSpPr/>
              <p:nvPr/>
            </p:nvGrpSpPr>
            <p:grpSpPr>
              <a:xfrm>
                <a:off x="1990011" y="4802601"/>
                <a:ext cx="1501867" cy="813049"/>
                <a:chOff x="677326" y="4781640"/>
                <a:chExt cx="2736304" cy="813049"/>
              </a:xfrm>
            </p:grpSpPr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194D8371-8F25-5910-D5BD-455E0A764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910" y="4781640"/>
                  <a:ext cx="65660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7FB8EF94-1E14-565B-E74F-DC1581870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2873" y="4781640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625A237B-87BE-3C25-8182-94CB5C1AA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26" y="5573728"/>
                  <a:ext cx="18554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2C82CC16-F3EB-F8E9-A4D0-1BBC2E552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0528" y="5594689"/>
                  <a:ext cx="158310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74043FC9-D83C-C536-A1B5-9274EDADB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86512" y="4802601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C61ACB0A-8E52-A36D-6E6F-78CF8E29A75C}"/>
                </a:ext>
              </a:extLst>
            </p:cNvPr>
            <p:cNvGrpSpPr/>
            <p:nvPr/>
          </p:nvGrpSpPr>
          <p:grpSpPr>
            <a:xfrm>
              <a:off x="6995155" y="3048905"/>
              <a:ext cx="1630081" cy="829323"/>
              <a:chOff x="1140788" y="3765859"/>
              <a:chExt cx="2272842" cy="829323"/>
            </a:xfrm>
          </p:grpSpPr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056CFE2E-E501-F693-B9C8-DDE98656D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639" y="3780409"/>
                <a:ext cx="60630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06E0675F-DE15-F7EC-4F8F-B9FA200FF5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1942" y="3780409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29C4A526-C914-09C1-DA5E-951763C860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0788" y="3780409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2B497875-257E-E835-69F4-97AFD78A130B}"/>
                  </a:ext>
                </a:extLst>
              </p:cNvPr>
              <p:cNvGrpSpPr/>
              <p:nvPr/>
            </p:nvGrpSpPr>
            <p:grpSpPr>
              <a:xfrm flipV="1">
                <a:off x="1143184" y="3765859"/>
                <a:ext cx="927832" cy="829323"/>
                <a:chOff x="1006238" y="4491976"/>
                <a:chExt cx="927832" cy="829323"/>
              </a:xfrm>
            </p:grpSpPr>
            <p:cxnSp>
              <p:nvCxnSpPr>
                <p:cNvPr id="177" name="직선 연결선 176">
                  <a:extLst>
                    <a:ext uri="{FF2B5EF4-FFF2-40B4-BE49-F238E27FC236}">
                      <a16:creationId xmlns:a16="http://schemas.microsoft.com/office/drawing/2014/main" id="{CB4B1406-16D2-7F94-8DC7-A9055E16D1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57025" y="4491976"/>
                  <a:ext cx="63302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>
                  <a:extLst>
                    <a:ext uri="{FF2B5EF4-FFF2-40B4-BE49-F238E27FC236}">
                      <a16:creationId xmlns:a16="http://schemas.microsoft.com/office/drawing/2014/main" id="{615BC1F4-81F2-8FDF-AF58-17CD845E8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90054" y="4491976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>
                  <a:extLst>
                    <a:ext uri="{FF2B5EF4-FFF2-40B4-BE49-F238E27FC236}">
                      <a16:creationId xmlns:a16="http://schemas.microsoft.com/office/drawing/2014/main" id="{9113DB6D-E22B-902F-B896-5675B019A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6238" y="4491976"/>
                  <a:ext cx="150786" cy="8293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DCF3EE44-93E4-AA83-23E7-A98C245EB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6" y="3788544"/>
                <a:ext cx="12961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36C70355-4507-756B-5C78-5D88D3BDB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6" y="4572497"/>
                <a:ext cx="12961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603AC6EB-865C-C7CF-368E-2D92602D4F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1283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0BD7626D-FBC6-FE6F-2689-4E24B5A4C1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8074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91B9C2A4-EFF1-66D9-A52F-CF05FA5E58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681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8DF7D1EC-C1EE-3FBC-FAD5-2C9BA46EE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88649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직선 연결선 174">
                <a:extLst>
                  <a:ext uri="{FF2B5EF4-FFF2-40B4-BE49-F238E27FC236}">
                    <a16:creationId xmlns:a16="http://schemas.microsoft.com/office/drawing/2014/main" id="{DF5D8017-F658-FFC7-39E0-EDC452FC9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275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 175">
                <a:extLst>
                  <a:ext uri="{FF2B5EF4-FFF2-40B4-BE49-F238E27FC236}">
                    <a16:creationId xmlns:a16="http://schemas.microsoft.com/office/drawing/2014/main" id="{0B534EB0-FB28-3F94-E550-356D5CE65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4546" y="3788544"/>
                <a:ext cx="154647" cy="455163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743D0D3C-4CC9-E630-C648-43D5DDED1B39}"/>
                </a:ext>
              </a:extLst>
            </p:cNvPr>
            <p:cNvSpPr txBox="1"/>
            <p:nvPr/>
          </p:nvSpPr>
          <p:spPr>
            <a:xfrm>
              <a:off x="5278945" y="3235778"/>
              <a:ext cx="642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7:4</a:t>
              </a:r>
              <a:endParaRPr lang="ko-KR" alt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85E5B5C-F7A8-B0CA-E48E-6794569E58CF}"/>
                </a:ext>
              </a:extLst>
            </p:cNvPr>
            <p:cNvSpPr txBox="1"/>
            <p:nvPr/>
          </p:nvSpPr>
          <p:spPr>
            <a:xfrm>
              <a:off x="7042555" y="3285556"/>
              <a:ext cx="642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3:0</a:t>
              </a:r>
              <a:endParaRPr lang="ko-KR" altLang="en-US" dirty="0"/>
            </a:p>
          </p:txBody>
        </p:sp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56855710-01F0-4250-F8D1-3D5CB6125F10}"/>
                </a:ext>
              </a:extLst>
            </p:cNvPr>
            <p:cNvCxnSpPr>
              <a:cxnSpLocks/>
            </p:cNvCxnSpPr>
            <p:nvPr/>
          </p:nvCxnSpPr>
          <p:spPr>
            <a:xfrm>
              <a:off x="5744915" y="1720517"/>
              <a:ext cx="0" cy="23042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23905F1-EB9D-947C-C7FC-80CA1BB4A126}"/>
                </a:ext>
              </a:extLst>
            </p:cNvPr>
            <p:cNvSpPr txBox="1"/>
            <p:nvPr/>
          </p:nvSpPr>
          <p:spPr>
            <a:xfrm>
              <a:off x="5412933" y="3991320"/>
              <a:ext cx="66396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NOW</a:t>
              </a:r>
              <a:endParaRPr lang="ko-KR" altLang="en-US" sz="1500" dirty="0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2AD590E8-2D04-FC4D-36E8-A01B2A9263BB}"/>
              </a:ext>
            </a:extLst>
          </p:cNvPr>
          <p:cNvSpPr txBox="1"/>
          <p:nvPr/>
        </p:nvSpPr>
        <p:spPr>
          <a:xfrm>
            <a:off x="236811" y="17498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data){</a:t>
            </a:r>
            <a:endParaRPr lang="ko-KR" altLang="en-US" dirty="0"/>
          </a:p>
        </p:txBody>
      </p:sp>
      <p:grpSp>
        <p:nvGrpSpPr>
          <p:cNvPr id="193" name="그룹 192"/>
          <p:cNvGrpSpPr/>
          <p:nvPr/>
        </p:nvGrpSpPr>
        <p:grpSpPr>
          <a:xfrm>
            <a:off x="364730" y="3748948"/>
            <a:ext cx="3110425" cy="738155"/>
            <a:chOff x="-1506548" y="7372410"/>
            <a:chExt cx="3110425" cy="784830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D004933-087A-99FE-EA15-34CFB4311EFC}"/>
                </a:ext>
              </a:extLst>
            </p:cNvPr>
            <p:cNvSpPr/>
            <p:nvPr/>
          </p:nvSpPr>
          <p:spPr>
            <a:xfrm>
              <a:off x="-1506548" y="7387395"/>
              <a:ext cx="3110425" cy="76984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-1429548" y="7372410"/>
              <a:ext cx="3033425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5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5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5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lcdNEN</a:t>
              </a:r>
              <a:r>
                <a:rPr lang="en-US" altLang="ko-KR" sz="15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ko-KR" sz="15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5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){</a:t>
              </a:r>
            </a:p>
            <a:p>
              <a:r>
                <a:rPr lang="en-US" altLang="ko-KR" sz="15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PTD-&gt;</a:t>
              </a:r>
              <a:r>
                <a:rPr lang="en-US" altLang="ko-KR" sz="1500" dirty="0">
                  <a:solidFill>
                    <a:srgbClr val="0000C0"/>
                  </a:solidFill>
                  <a:latin typeface="Consolas" panose="020B0609020204030204" pitchFamily="49" charset="0"/>
                </a:rPr>
                <a:t>PCOR</a:t>
              </a:r>
              <a:r>
                <a:rPr lang="en-US" altLang="ko-KR" sz="15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|= 1&lt;&lt;(BASE+EN);</a:t>
              </a:r>
            </a:p>
            <a:p>
              <a:r>
                <a:rPr lang="en-US" altLang="ko-KR" sz="15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96" name="직선 화살표 연결선 195"/>
          <p:cNvCxnSpPr>
            <a:endCxn id="194" idx="0"/>
          </p:cNvCxnSpPr>
          <p:nvPr/>
        </p:nvCxnSpPr>
        <p:spPr>
          <a:xfrm>
            <a:off x="686216" y="2659149"/>
            <a:ext cx="1233727" cy="11038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7" name="표 31">
            <a:extLst>
              <a:ext uri="{FF2B5EF4-FFF2-40B4-BE49-F238E27FC236}">
                <a16:creationId xmlns:a16="http://schemas.microsoft.com/office/drawing/2014/main" id="{BBF0D2A5-C7BE-4748-65E8-70956DC8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710128"/>
              </p:ext>
            </p:extLst>
          </p:nvPr>
        </p:nvGraphicFramePr>
        <p:xfrm>
          <a:off x="4541336" y="5072421"/>
          <a:ext cx="4137231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33">
                  <a:extLst>
                    <a:ext uri="{9D8B030D-6E8A-4147-A177-3AD203B41FA5}">
                      <a16:colId xmlns:a16="http://schemas.microsoft.com/office/drawing/2014/main" val="3952402437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162408592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65317056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762434019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89393434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939350564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4158128383"/>
                    </a:ext>
                  </a:extLst>
                </a:gridCol>
              </a:tblGrid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RS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RW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EN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D7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D6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D5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D4</a:t>
                      </a:r>
                      <a:endParaRPr lang="ko-KR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80057"/>
                  </a:ext>
                </a:extLst>
              </a:tr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Data1</a:t>
                      </a:r>
                      <a:r>
                        <a:rPr lang="en-US" altLang="ko-KR" sz="1300" b="0" baseline="0" dirty="0"/>
                        <a:t> (data </a:t>
                      </a:r>
                      <a:r>
                        <a:rPr lang="ko-KR" altLang="en-US" sz="1300" b="0" baseline="0" dirty="0"/>
                        <a:t>최상위 </a:t>
                      </a:r>
                      <a:r>
                        <a:rPr lang="en-US" altLang="ko-KR" sz="1300" b="0" baseline="0" dirty="0"/>
                        <a:t>4</a:t>
                      </a:r>
                      <a:r>
                        <a:rPr lang="ko-KR" altLang="en-US" sz="1300" b="0" baseline="0" dirty="0"/>
                        <a:t>비트</a:t>
                      </a:r>
                      <a:r>
                        <a:rPr lang="en-US" altLang="ko-KR" sz="1300" b="0" baseline="0" dirty="0"/>
                        <a:t>)</a:t>
                      </a:r>
                      <a:endParaRPr lang="ko-KR" altLang="en-US" sz="13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30333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D202157E-8B57-9CC0-C6EB-744BF040CC7F}"/>
              </a:ext>
            </a:extLst>
          </p:cNvPr>
          <p:cNvSpPr txBox="1"/>
          <p:nvPr/>
        </p:nvSpPr>
        <p:spPr>
          <a:xfrm>
            <a:off x="4479116" y="5902832"/>
            <a:ext cx="4495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500" dirty="0"/>
              <a:t>Datasheet</a:t>
            </a:r>
            <a:r>
              <a:rPr lang="ko-KR" altLang="en-US" sz="1500" dirty="0"/>
              <a:t>에서 요구하는 충분한 시간이 지나면</a:t>
            </a:r>
            <a:endParaRPr lang="en-US" altLang="ko-KR" sz="1500" dirty="0"/>
          </a:p>
          <a:p>
            <a:r>
              <a:rPr lang="en-US" altLang="ko-KR" sz="1500" dirty="0"/>
              <a:t>    Enable bit</a:t>
            </a:r>
            <a:r>
              <a:rPr lang="ko-KR" altLang="en-US" sz="1500" dirty="0"/>
              <a:t>를 </a:t>
            </a:r>
            <a:r>
              <a:rPr lang="en-US" altLang="ko-KR" sz="1500" dirty="0"/>
              <a:t>0</a:t>
            </a:r>
            <a:r>
              <a:rPr lang="ko-KR" altLang="en-US" sz="1500" dirty="0"/>
              <a:t>를 설정 </a:t>
            </a:r>
            <a:r>
              <a:rPr lang="en-US" altLang="ko-KR" sz="1500" dirty="0"/>
              <a:t>(</a:t>
            </a:r>
            <a:r>
              <a:rPr lang="ko-KR" altLang="en-US" sz="1500" dirty="0"/>
              <a:t>데이터 전달 종료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199" name="그룹 198"/>
          <p:cNvGrpSpPr/>
          <p:nvPr/>
        </p:nvGrpSpPr>
        <p:grpSpPr>
          <a:xfrm>
            <a:off x="6861171" y="1278640"/>
            <a:ext cx="2165980" cy="692497"/>
            <a:chOff x="6942524" y="2057038"/>
            <a:chExt cx="2165980" cy="692497"/>
          </a:xfrm>
        </p:grpSpPr>
        <p:sp>
          <p:nvSpPr>
            <p:cNvPr id="200" name="직사각형 199"/>
            <p:cNvSpPr/>
            <p:nvPr/>
          </p:nvSpPr>
          <p:spPr>
            <a:xfrm>
              <a:off x="6942524" y="2065317"/>
              <a:ext cx="2116870" cy="6759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6948264" y="2057038"/>
              <a:ext cx="2160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BASE 	9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EN	4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RW	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74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Function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1299CD-BE6B-4D6F-8B4C-4196050BC806}"/>
              </a:ext>
            </a:extLst>
          </p:cNvPr>
          <p:cNvGrpSpPr/>
          <p:nvPr/>
        </p:nvGrpSpPr>
        <p:grpSpPr>
          <a:xfrm>
            <a:off x="304218" y="1417638"/>
            <a:ext cx="8858250" cy="4821731"/>
            <a:chOff x="304218" y="1417638"/>
            <a:chExt cx="8858250" cy="482173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87D7FE4-FC9C-4E09-8655-060B6770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18" y="1417638"/>
              <a:ext cx="8858250" cy="1162050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BEB89F7-36E9-4349-86F4-F8DFA9997BBD}"/>
                </a:ext>
              </a:extLst>
            </p:cNvPr>
            <p:cNvGrpSpPr/>
            <p:nvPr/>
          </p:nvGrpSpPr>
          <p:grpSpPr>
            <a:xfrm>
              <a:off x="457200" y="2727026"/>
              <a:ext cx="8458200" cy="3512343"/>
              <a:chOff x="384299" y="3005927"/>
              <a:chExt cx="8458200" cy="3512343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B138C3EE-0EDE-496B-A50A-9921A6452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299" y="3005927"/>
                <a:ext cx="8448675" cy="333375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1EF0697-044A-4A2B-8C4C-71C01762D5CE}"/>
                  </a:ext>
                </a:extLst>
              </p:cNvPr>
              <p:cNvGrpSpPr/>
              <p:nvPr/>
            </p:nvGrpSpPr>
            <p:grpSpPr>
              <a:xfrm>
                <a:off x="384299" y="3294037"/>
                <a:ext cx="8458200" cy="3224233"/>
                <a:chOff x="342900" y="2789981"/>
                <a:chExt cx="8458200" cy="3224233"/>
              </a:xfrm>
            </p:grpSpPr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1D99D2E5-F08B-4D2C-8904-060D4014B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2900" y="3204339"/>
                  <a:ext cx="8448675" cy="2809875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4FEEF478-221A-4FF2-83CF-6B4F0B3CA2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900" y="2789981"/>
                  <a:ext cx="8458200" cy="4476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711FC2F-3839-4AA4-9ABC-D4B66DBB1324}"/>
              </a:ext>
            </a:extLst>
          </p:cNvPr>
          <p:cNvSpPr/>
          <p:nvPr/>
        </p:nvSpPr>
        <p:spPr>
          <a:xfrm>
            <a:off x="300609" y="3015136"/>
            <a:ext cx="8735887" cy="1395233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 err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0990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4004463" y="2056288"/>
            <a:ext cx="5022688" cy="4635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39019" y="1141066"/>
            <a:ext cx="5503002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데이터</a:t>
            </a:r>
            <a:r>
              <a:rPr lang="en-US" altLang="ko-KR" sz="2000" b="1" dirty="0"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ea typeface="나눔스퀘어" panose="020B0600000101010101" pitchFamily="50" charset="-127"/>
              </a:rPr>
              <a:t>전송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lcdinput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000" dirty="0">
              <a:ea typeface="나눔스퀘어" panose="020B0600000101010101" pitchFamily="50" charset="-127"/>
            </a:endParaRPr>
          </a:p>
        </p:txBody>
      </p:sp>
      <p:grpSp>
        <p:nvGrpSpPr>
          <p:cNvPr id="199" name="그룹 198"/>
          <p:cNvGrpSpPr/>
          <p:nvPr/>
        </p:nvGrpSpPr>
        <p:grpSpPr>
          <a:xfrm>
            <a:off x="6861171" y="1278640"/>
            <a:ext cx="2165980" cy="692497"/>
            <a:chOff x="6942524" y="2057038"/>
            <a:chExt cx="2165980" cy="692497"/>
          </a:xfrm>
        </p:grpSpPr>
        <p:sp>
          <p:nvSpPr>
            <p:cNvPr id="200" name="직사각형 199"/>
            <p:cNvSpPr/>
            <p:nvPr/>
          </p:nvSpPr>
          <p:spPr>
            <a:xfrm>
              <a:off x="6942524" y="2065317"/>
              <a:ext cx="2116870" cy="6759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6948264" y="2057038"/>
              <a:ext cx="2160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BASE 	9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EN	4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RW	5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82D18B20-6E22-34FF-1954-9C44D224CB26}"/>
              </a:ext>
            </a:extLst>
          </p:cNvPr>
          <p:cNvSpPr txBox="1"/>
          <p:nvPr/>
        </p:nvSpPr>
        <p:spPr>
          <a:xfrm>
            <a:off x="322859" y="2132856"/>
            <a:ext cx="8604448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2nd transmission</a:t>
            </a:r>
          </a:p>
          <a:p>
            <a:pPr algn="l"/>
            <a:r>
              <a:rPr lang="en-US" altLang="ko-KR" b="1" dirty="0">
                <a:latin typeface="Consolas" panose="020B0609020204030204" pitchFamily="49" charset="0"/>
              </a:rPr>
              <a:t>PTD-&gt;</a:t>
            </a:r>
            <a:r>
              <a:rPr lang="en-US" altLang="ko-KR" b="1" dirty="0">
                <a:solidFill>
                  <a:srgbClr val="3333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b="1" dirty="0"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//data2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data2;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next order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((1&lt;&lt;(BASE+RS))+(0xF&lt;&lt;BASE));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363102" y="2358576"/>
            <a:ext cx="2977276" cy="278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211960" y="2267744"/>
            <a:ext cx="4563745" cy="2593271"/>
            <a:chOff x="4045939" y="1720451"/>
            <a:chExt cx="4563745" cy="2593271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614688B-0D5D-F502-A25E-BB9464FDF02F}"/>
                </a:ext>
              </a:extLst>
            </p:cNvPr>
            <p:cNvSpPr txBox="1"/>
            <p:nvPr/>
          </p:nvSpPr>
          <p:spPr>
            <a:xfrm>
              <a:off x="4096586" y="3119400"/>
              <a:ext cx="73689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Data</a:t>
              </a:r>
            </a:p>
            <a:p>
              <a:r>
                <a:rPr lang="en-US" altLang="ko-KR" sz="1400" dirty="0"/>
                <a:t>Bit</a:t>
              </a:r>
            </a:p>
            <a:p>
              <a:r>
                <a:rPr lang="en-US" altLang="ko-KR" sz="1400" dirty="0"/>
                <a:t>4~7</a:t>
              </a:r>
              <a:endParaRPr lang="ko-KR" altLang="en-US" sz="1400" dirty="0"/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8D38C015-13C8-E2EB-F7F3-32CEC0E25B96}"/>
                </a:ext>
              </a:extLst>
            </p:cNvPr>
            <p:cNvGrpSpPr/>
            <p:nvPr/>
          </p:nvGrpSpPr>
          <p:grpSpPr>
            <a:xfrm>
              <a:off x="4837508" y="3044771"/>
              <a:ext cx="2142096" cy="821187"/>
              <a:chOff x="630856" y="3780408"/>
              <a:chExt cx="2986753" cy="821187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88B1115-00CF-966C-AFB5-B5CFF2D50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2844" y="3780409"/>
                <a:ext cx="6490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E52EB982-95E6-B559-BC56-A3A115F8CF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1942" y="3780409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854BBC39-DA21-B62F-77C0-DD61C5F82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31" y="3780409"/>
                <a:ext cx="149307" cy="8211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4D35F1A3-A0BE-D94B-AEDD-57ADC41BC07C}"/>
                  </a:ext>
                </a:extLst>
              </p:cNvPr>
              <p:cNvGrpSpPr/>
              <p:nvPr/>
            </p:nvGrpSpPr>
            <p:grpSpPr>
              <a:xfrm flipV="1">
                <a:off x="1136880" y="3780408"/>
                <a:ext cx="934136" cy="814774"/>
                <a:chOff x="999934" y="4491976"/>
                <a:chExt cx="934136" cy="814774"/>
              </a:xfrm>
            </p:grpSpPr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E90B5CDD-5FE6-D52B-2BB8-0A532D5F9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45898" y="4491976"/>
                  <a:ext cx="6441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25681824-62C6-CA6C-0568-36A4E255F9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90054" y="4491976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>
                  <a:extLst>
                    <a:ext uri="{FF2B5EF4-FFF2-40B4-BE49-F238E27FC236}">
                      <a16:creationId xmlns:a16="http://schemas.microsoft.com/office/drawing/2014/main" id="{E0751604-5FA5-ACA2-643C-54AFF3C80F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9934" y="4503938"/>
                  <a:ext cx="145965" cy="8028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B0A17EFE-42E0-0B43-FA1B-EAB96B07A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8" y="3788544"/>
                <a:ext cx="15465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72730FDF-AA31-4C39-CD4F-7BF527949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7" y="4593701"/>
                <a:ext cx="15465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D86F735C-4E06-589D-1FE4-70AD18D52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856" y="3780409"/>
                <a:ext cx="50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724025FA-7D01-3778-D4B1-77657D40D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856" y="4593701"/>
                <a:ext cx="5060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903E18AE-4DB7-6E4E-5969-DD1CDE0462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1283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5618E033-632F-F055-EDFB-2A5819BCF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8074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71456F89-33EF-3B5C-2442-D3E5911D09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681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A61B04A2-0C9A-D34A-A72E-76AB9B4529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88649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5265C4DF-6181-BFBF-929E-C189F60309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275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CFF57F3C-93F8-DE27-CC38-48D933520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4546" y="3788544"/>
                <a:ext cx="154647" cy="455163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38158C47-8286-8DD7-5C78-6CE4F37690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369" y="3788544"/>
                <a:ext cx="67861" cy="19973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7991B5A8-9219-EE55-FA09-5A589A3232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9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6B452BE-5991-241E-CAF8-2525EEA55554}"/>
                </a:ext>
              </a:extLst>
            </p:cNvPr>
            <p:cNvGrpSpPr/>
            <p:nvPr/>
          </p:nvGrpSpPr>
          <p:grpSpPr>
            <a:xfrm>
              <a:off x="4045939" y="1866995"/>
              <a:ext cx="4489162" cy="834010"/>
              <a:chOff x="71979" y="4781640"/>
              <a:chExt cx="3419899" cy="834010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5C4AC2F7-B43F-59F5-5945-AA8A948C29E2}"/>
                  </a:ext>
                </a:extLst>
              </p:cNvPr>
              <p:cNvGrpSpPr/>
              <p:nvPr/>
            </p:nvGrpSpPr>
            <p:grpSpPr>
              <a:xfrm>
                <a:off x="677326" y="4781640"/>
                <a:ext cx="1414525" cy="813049"/>
                <a:chOff x="677326" y="4781640"/>
                <a:chExt cx="2577173" cy="813049"/>
              </a:xfrm>
            </p:grpSpPr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5351DFCA-584B-E45F-DE43-0100043F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1362" y="4781640"/>
                  <a:ext cx="69674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1F96AEE0-8F01-474F-784D-20FA48101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346" y="4781640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D9CD6318-D95A-08E8-4137-3274475DC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26" y="5573728"/>
                  <a:ext cx="1800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D41194EB-2EC7-46C2-0704-B968615CF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2123" y="5594689"/>
                  <a:ext cx="141237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D021CCC0-7879-8869-98F7-FFCAA15F5E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98107" y="4802601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8642547-A85B-858A-82FF-179D0AC8133C}"/>
                  </a:ext>
                </a:extLst>
              </p:cNvPr>
              <p:cNvSpPr txBox="1"/>
              <p:nvPr/>
            </p:nvSpPr>
            <p:spPr>
              <a:xfrm>
                <a:off x="71979" y="4946836"/>
                <a:ext cx="7232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Enable</a:t>
                </a:r>
              </a:p>
              <a:p>
                <a:r>
                  <a:rPr lang="en-US" altLang="ko-KR" sz="1400" dirty="0"/>
                  <a:t>Bit</a:t>
                </a:r>
                <a:endParaRPr lang="ko-KR" altLang="en-US" sz="1400" dirty="0"/>
              </a:p>
            </p:txBody>
          </p: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3CB1E23A-CD8E-DBF8-5D87-49A8E382EEF8}"/>
                  </a:ext>
                </a:extLst>
              </p:cNvPr>
              <p:cNvGrpSpPr/>
              <p:nvPr/>
            </p:nvGrpSpPr>
            <p:grpSpPr>
              <a:xfrm>
                <a:off x="1990011" y="4802601"/>
                <a:ext cx="1501867" cy="813049"/>
                <a:chOff x="677326" y="4781640"/>
                <a:chExt cx="2736304" cy="813049"/>
              </a:xfrm>
            </p:grpSpPr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194D8371-8F25-5910-D5BD-455E0A764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910" y="4781640"/>
                  <a:ext cx="65660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7FB8EF94-1E14-565B-E74F-DC1581870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2873" y="4781640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625A237B-87BE-3C25-8182-94CB5C1AA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26" y="5573728"/>
                  <a:ext cx="18554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2C82CC16-F3EB-F8E9-A4D0-1BBC2E552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0528" y="5594689"/>
                  <a:ext cx="158310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74043FC9-D83C-C536-A1B5-9274EDADB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86512" y="4802601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C61ACB0A-8E52-A36D-6E6F-78CF8E29A75C}"/>
                </a:ext>
              </a:extLst>
            </p:cNvPr>
            <p:cNvGrpSpPr/>
            <p:nvPr/>
          </p:nvGrpSpPr>
          <p:grpSpPr>
            <a:xfrm>
              <a:off x="6979603" y="3048839"/>
              <a:ext cx="1630081" cy="829323"/>
              <a:chOff x="1140788" y="3765859"/>
              <a:chExt cx="2272842" cy="829323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056CFE2E-E501-F693-B9C8-DDE98656D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639" y="3780409"/>
                <a:ext cx="60630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06E0675F-DE15-F7EC-4F8F-B9FA200FF5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1942" y="3780409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29C4A526-C914-09C1-DA5E-951763C860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0788" y="3780409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>
                <a:extLst>
                  <a:ext uri="{FF2B5EF4-FFF2-40B4-BE49-F238E27FC236}">
                    <a16:creationId xmlns:a16="http://schemas.microsoft.com/office/drawing/2014/main" id="{2B497875-257E-E835-69F4-97AFD78A130B}"/>
                  </a:ext>
                </a:extLst>
              </p:cNvPr>
              <p:cNvGrpSpPr/>
              <p:nvPr/>
            </p:nvGrpSpPr>
            <p:grpSpPr>
              <a:xfrm flipV="1">
                <a:off x="1143184" y="3765859"/>
                <a:ext cx="927832" cy="829323"/>
                <a:chOff x="1006238" y="4491976"/>
                <a:chExt cx="927832" cy="829323"/>
              </a:xfrm>
            </p:grpSpPr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CB4B1406-16D2-7F94-8DC7-A9055E16D1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57025" y="4491976"/>
                  <a:ext cx="63302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615BC1F4-81F2-8FDF-AF58-17CD845E8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90054" y="4491976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9113DB6D-E22B-902F-B896-5675B019A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6238" y="4491976"/>
                  <a:ext cx="150786" cy="8293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DCF3EE44-93E4-AA83-23E7-A98C245EB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6" y="3788544"/>
                <a:ext cx="12961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36C70355-4507-756B-5C78-5D88D3BDB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6" y="4572497"/>
                <a:ext cx="12961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603AC6EB-865C-C7CF-368E-2D92602D4F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1283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0BD7626D-FBC6-FE6F-2689-4E24B5A4C1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8074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91B9C2A4-EFF1-66D9-A52F-CF05FA5E58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681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8DF7D1EC-C1EE-3FBC-FAD5-2C9BA46EE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88649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DF5D8017-F658-FFC7-39E0-EDC452FC9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275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0B534EB0-FB28-3F94-E550-356D5CE65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4546" y="3788544"/>
                <a:ext cx="154647" cy="455163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43D0D3C-4CC9-E630-C648-43D5DDED1B39}"/>
                </a:ext>
              </a:extLst>
            </p:cNvPr>
            <p:cNvSpPr txBox="1"/>
            <p:nvPr/>
          </p:nvSpPr>
          <p:spPr>
            <a:xfrm>
              <a:off x="5263393" y="3235712"/>
              <a:ext cx="642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7:4</a:t>
              </a:r>
              <a:endParaRPr lang="ko-KR" alt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85E5B5C-F7A8-B0CA-E48E-6794569E58CF}"/>
                </a:ext>
              </a:extLst>
            </p:cNvPr>
            <p:cNvSpPr txBox="1"/>
            <p:nvPr/>
          </p:nvSpPr>
          <p:spPr>
            <a:xfrm>
              <a:off x="7027003" y="3285490"/>
              <a:ext cx="642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3:0</a:t>
              </a:r>
              <a:endParaRPr lang="ko-KR" altLang="en-US" dirty="0"/>
            </a:p>
          </p:txBody>
        </p: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56855710-01F0-4250-F8D1-3D5CB6125F10}"/>
                </a:ext>
              </a:extLst>
            </p:cNvPr>
            <p:cNvCxnSpPr>
              <a:cxnSpLocks/>
            </p:cNvCxnSpPr>
            <p:nvPr/>
          </p:nvCxnSpPr>
          <p:spPr>
            <a:xfrm>
              <a:off x="6112127" y="1720451"/>
              <a:ext cx="0" cy="230425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23905F1-EB9D-947C-C7FC-80CA1BB4A126}"/>
                </a:ext>
              </a:extLst>
            </p:cNvPr>
            <p:cNvSpPr txBox="1"/>
            <p:nvPr/>
          </p:nvSpPr>
          <p:spPr>
            <a:xfrm>
              <a:off x="5792831" y="3990557"/>
              <a:ext cx="66396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NOW</a:t>
              </a:r>
              <a:endParaRPr lang="ko-KR" altLang="en-US" sz="1500" dirty="0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4CB69BA-BCA1-356C-22AF-3B28E95833A7}"/>
              </a:ext>
            </a:extLst>
          </p:cNvPr>
          <p:cNvSpPr txBox="1"/>
          <p:nvPr/>
        </p:nvSpPr>
        <p:spPr>
          <a:xfrm>
            <a:off x="221259" y="174974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data){</a:t>
            </a:r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4AD7B54-7986-B7C7-EC25-A2D8150A7756}"/>
              </a:ext>
            </a:extLst>
          </p:cNvPr>
          <p:cNvSpPr txBox="1"/>
          <p:nvPr/>
        </p:nvSpPr>
        <p:spPr>
          <a:xfrm>
            <a:off x="4460701" y="5705897"/>
            <a:ext cx="3655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500" dirty="0"/>
              <a:t>Garbage value </a:t>
            </a:r>
            <a:r>
              <a:rPr lang="ko-KR" altLang="en-US" sz="1500" dirty="0"/>
              <a:t>전달을 방지하기 위해</a:t>
            </a:r>
            <a:endParaRPr lang="en-US" altLang="ko-KR" sz="1500" dirty="0"/>
          </a:p>
          <a:p>
            <a:r>
              <a:rPr lang="en-US" altLang="ko-KR" sz="1500" dirty="0"/>
              <a:t>    Data bit</a:t>
            </a:r>
            <a:r>
              <a:rPr lang="ko-KR" altLang="en-US" sz="1500" dirty="0"/>
              <a:t>를 </a:t>
            </a:r>
            <a:r>
              <a:rPr lang="en-US" altLang="ko-KR" sz="1500" dirty="0"/>
              <a:t>0</a:t>
            </a:r>
            <a:r>
              <a:rPr lang="ko-KR" altLang="en-US" sz="1500" dirty="0"/>
              <a:t>으로 초기화</a:t>
            </a:r>
          </a:p>
        </p:txBody>
      </p:sp>
      <p:graphicFrame>
        <p:nvGraphicFramePr>
          <p:cNvPr id="186" name="표 31">
            <a:extLst>
              <a:ext uri="{FF2B5EF4-FFF2-40B4-BE49-F238E27FC236}">
                <a16:creationId xmlns:a16="http://schemas.microsoft.com/office/drawing/2014/main" id="{BBF0D2A5-C7BE-4748-65E8-70956DC8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97121"/>
              </p:ext>
            </p:extLst>
          </p:nvPr>
        </p:nvGraphicFramePr>
        <p:xfrm>
          <a:off x="4485062" y="5002962"/>
          <a:ext cx="4137231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33">
                  <a:extLst>
                    <a:ext uri="{9D8B030D-6E8A-4147-A177-3AD203B41FA5}">
                      <a16:colId xmlns:a16="http://schemas.microsoft.com/office/drawing/2014/main" val="3952402437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162408592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65317056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762434019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89393434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939350564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4158128383"/>
                    </a:ext>
                  </a:extLst>
                </a:gridCol>
              </a:tblGrid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RS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RW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EN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D7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D6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D5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D4</a:t>
                      </a:r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80057"/>
                  </a:ext>
                </a:extLst>
              </a:tr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30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745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 201"/>
          <p:cNvSpPr/>
          <p:nvPr/>
        </p:nvSpPr>
        <p:spPr>
          <a:xfrm>
            <a:off x="4004463" y="2056288"/>
            <a:ext cx="5022688" cy="4635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39019" y="1141066"/>
            <a:ext cx="5860654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데이터</a:t>
            </a:r>
            <a:r>
              <a:rPr lang="en-US" altLang="ko-KR" sz="2000" b="1" dirty="0"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ea typeface="나눔스퀘어" panose="020B0600000101010101" pitchFamily="50" charset="-127"/>
              </a:rPr>
              <a:t>전송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lcdinput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000" dirty="0">
              <a:ea typeface="나눔스퀘어" panose="020B0600000101010101" pitchFamily="50" charset="-127"/>
            </a:endParaRPr>
          </a:p>
        </p:txBody>
      </p:sp>
      <p:grpSp>
        <p:nvGrpSpPr>
          <p:cNvPr id="199" name="그룹 198"/>
          <p:cNvGrpSpPr/>
          <p:nvPr/>
        </p:nvGrpSpPr>
        <p:grpSpPr>
          <a:xfrm>
            <a:off x="6861171" y="1278640"/>
            <a:ext cx="2165980" cy="692497"/>
            <a:chOff x="6942524" y="2057038"/>
            <a:chExt cx="2165980" cy="692497"/>
          </a:xfrm>
        </p:grpSpPr>
        <p:sp>
          <p:nvSpPr>
            <p:cNvPr id="200" name="직사각형 199"/>
            <p:cNvSpPr/>
            <p:nvPr/>
          </p:nvSpPr>
          <p:spPr>
            <a:xfrm>
              <a:off x="6942524" y="2065317"/>
              <a:ext cx="2116870" cy="6759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6948264" y="2057038"/>
              <a:ext cx="2160240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BASE 	9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EN	4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RW	5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2D18B20-6E22-34FF-1954-9C44D224CB26}"/>
              </a:ext>
            </a:extLst>
          </p:cNvPr>
          <p:cNvSpPr txBox="1"/>
          <p:nvPr/>
        </p:nvSpPr>
        <p:spPr>
          <a:xfrm>
            <a:off x="373593" y="2060848"/>
            <a:ext cx="40453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//data2 </a:t>
            </a:r>
            <a:r>
              <a:rPr lang="ko-KR" altLang="en-US" sz="1200" dirty="0">
                <a:solidFill>
                  <a:srgbClr val="77BB99"/>
                </a:solidFill>
                <a:latin typeface="Consolas" panose="020B0609020204030204" pitchFamily="49" charset="0"/>
              </a:rPr>
              <a:t>전송</a:t>
            </a:r>
            <a:endParaRPr lang="en-US" altLang="ko-KR" sz="1200" dirty="0">
              <a:solidFill>
                <a:srgbClr val="77BB99"/>
              </a:solidFill>
              <a:latin typeface="Consolas" panose="020B0609020204030204" pitchFamily="49" charset="0"/>
            </a:endParaRPr>
          </a:p>
          <a:p>
            <a:r>
              <a:rPr lang="en-US" altLang="ko-KR" b="1" dirty="0" err="1">
                <a:latin typeface="Consolas" panose="020B0609020204030204" pitchFamily="49" charset="0"/>
              </a:rPr>
              <a:t>lcdEN</a:t>
            </a:r>
            <a:r>
              <a:rPr lang="en-US" altLang="ko-KR" b="1" dirty="0"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b="1" dirty="0">
                <a:latin typeface="Consolas" panose="020B0609020204030204" pitchFamily="49" charset="0"/>
              </a:rPr>
              <a:t>PTD-&gt;</a:t>
            </a:r>
            <a:r>
              <a:rPr lang="en-US" altLang="ko-KR" b="1" dirty="0">
                <a:solidFill>
                  <a:srgbClr val="3333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b="1" dirty="0"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b="1" dirty="0">
                <a:latin typeface="Consolas" panose="020B0609020204030204" pitchFamily="49" charset="0"/>
              </a:rPr>
              <a:t>PTD-&gt;</a:t>
            </a:r>
            <a:r>
              <a:rPr lang="en-US" altLang="ko-KR" b="1" dirty="0">
                <a:solidFill>
                  <a:srgbClr val="3333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b="1" dirty="0">
                <a:latin typeface="Consolas" panose="020B0609020204030204" pitchFamily="49" charset="0"/>
              </a:rPr>
              <a:t> |= data2;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delay_100ns(5);</a:t>
            </a:r>
          </a:p>
          <a:p>
            <a:pPr algn="l"/>
            <a:r>
              <a:rPr lang="en-US" altLang="ko-KR" sz="1200" dirty="0" err="1">
                <a:solidFill>
                  <a:srgbClr val="828282"/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7BB99"/>
                </a:solidFill>
                <a:latin typeface="Consolas" panose="020B0609020204030204" pitchFamily="49" charset="0"/>
              </a:rPr>
              <a:t>//clear before next order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 |= ((1&lt;&lt;(BASE+RS))+(0xF&lt;&lt;BASE));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413835" y="2286568"/>
            <a:ext cx="3093607" cy="831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14688B-0D5D-F502-A25E-BB9464FDF02F}"/>
              </a:ext>
            </a:extLst>
          </p:cNvPr>
          <p:cNvSpPr txBox="1"/>
          <p:nvPr/>
        </p:nvSpPr>
        <p:spPr>
          <a:xfrm>
            <a:off x="4248285" y="3682324"/>
            <a:ext cx="736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Data</a:t>
            </a:r>
          </a:p>
          <a:p>
            <a:r>
              <a:rPr lang="en-US" altLang="ko-KR" sz="1400" dirty="0"/>
              <a:t>Bit</a:t>
            </a:r>
          </a:p>
          <a:p>
            <a:r>
              <a:rPr lang="en-US" altLang="ko-KR" sz="1400" dirty="0"/>
              <a:t>4~7</a:t>
            </a:r>
            <a:endParaRPr lang="ko-KR" altLang="en-US" sz="1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D38C015-13C8-E2EB-F7F3-32CEC0E25B96}"/>
              </a:ext>
            </a:extLst>
          </p:cNvPr>
          <p:cNvGrpSpPr/>
          <p:nvPr/>
        </p:nvGrpSpPr>
        <p:grpSpPr>
          <a:xfrm>
            <a:off x="4989207" y="3607695"/>
            <a:ext cx="2142096" cy="821187"/>
            <a:chOff x="630856" y="3780408"/>
            <a:chExt cx="2986753" cy="821187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288B1115-00CF-966C-AFB5-B5CFF2D5011F}"/>
                </a:ext>
              </a:extLst>
            </p:cNvPr>
            <p:cNvCxnSpPr>
              <a:cxnSpLocks/>
            </p:cNvCxnSpPr>
            <p:nvPr/>
          </p:nvCxnSpPr>
          <p:spPr>
            <a:xfrm>
              <a:off x="1282844" y="3780409"/>
              <a:ext cx="64909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52EB982-95E6-B559-BC56-A3A115F8CF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854BBC39-DA21-B62F-77C0-DD61C5F82C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431" y="3780409"/>
              <a:ext cx="149307" cy="8211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D35F1A3-A0BE-D94B-AEDD-57ADC41BC07C}"/>
                </a:ext>
              </a:extLst>
            </p:cNvPr>
            <p:cNvGrpSpPr/>
            <p:nvPr/>
          </p:nvGrpSpPr>
          <p:grpSpPr>
            <a:xfrm flipV="1">
              <a:off x="1136880" y="3780408"/>
              <a:ext cx="934136" cy="814774"/>
              <a:chOff x="999934" y="4491976"/>
              <a:chExt cx="934136" cy="814774"/>
            </a:xfrm>
          </p:grpSpPr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E90B5CDD-5FE6-D52B-2BB8-0A532D5F9E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5898" y="4491976"/>
                <a:ext cx="6441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25681824-62C6-CA6C-0568-36A4E255F9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E0751604-5FA5-ACA2-643C-54AFF3C80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934" y="4503938"/>
                <a:ext cx="145965" cy="80281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B0A17EFE-42E0-0B43-FA1B-EAB96B07A2D2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8" y="3788544"/>
              <a:ext cx="154659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72730FDF-AA31-4C39-CD4F-7BF527949EDD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7" y="4593701"/>
              <a:ext cx="15465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86F735C-4E06-589D-1FE4-70AD18D52492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3780409"/>
              <a:ext cx="50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24025FA-7D01-3778-D4B1-77657D40D959}"/>
                </a:ext>
              </a:extLst>
            </p:cNvPr>
            <p:cNvCxnSpPr>
              <a:cxnSpLocks/>
            </p:cNvCxnSpPr>
            <p:nvPr/>
          </p:nvCxnSpPr>
          <p:spPr>
            <a:xfrm>
              <a:off x="630856" y="4593701"/>
              <a:ext cx="5060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03E18AE-4DB7-6E4E-5969-DD1CDE046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5618E033-632F-F055-EDFB-2A5819BCF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1456F89-33EF-3B5C-2442-D3E5911D0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61B04A2-0C9A-D34A-A72E-76AB9B45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5265C4DF-6181-BFBF-929E-C189F6030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CFF57F3C-93F8-DE27-CC38-48D933520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8158C47-8286-8DD7-5C78-6CE4F3769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69" y="3788544"/>
              <a:ext cx="67861" cy="199731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991B5A8-9219-EE55-FA09-5A589A323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19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6B452BE-5991-241E-CAF8-2525EEA55554}"/>
              </a:ext>
            </a:extLst>
          </p:cNvPr>
          <p:cNvGrpSpPr/>
          <p:nvPr/>
        </p:nvGrpSpPr>
        <p:grpSpPr>
          <a:xfrm>
            <a:off x="4197638" y="2429919"/>
            <a:ext cx="4489162" cy="834010"/>
            <a:chOff x="71979" y="4781640"/>
            <a:chExt cx="3419899" cy="83401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C4AC2F7-B43F-59F5-5945-AA8A948C29E2}"/>
                </a:ext>
              </a:extLst>
            </p:cNvPr>
            <p:cNvGrpSpPr/>
            <p:nvPr/>
          </p:nvGrpSpPr>
          <p:grpSpPr>
            <a:xfrm>
              <a:off x="677326" y="4781640"/>
              <a:ext cx="1414525" cy="813049"/>
              <a:chOff x="677326" y="4781640"/>
              <a:chExt cx="2577173" cy="813049"/>
            </a:xfrm>
          </p:grpSpPr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5351DFCA-584B-E45F-DE43-0100043F7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362" y="4781640"/>
                <a:ext cx="69674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1F96AEE0-8F01-474F-784D-20FA48101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7346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D9CD6318-D95A-08E8-4137-3274475DC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1800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D41194EB-2EC7-46C2-0704-B968615CF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2123" y="5594689"/>
                <a:ext cx="141237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D021CCC0-7879-8869-98F7-FFCAA15F5E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98107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8642547-A85B-858A-82FF-179D0AC8133C}"/>
                </a:ext>
              </a:extLst>
            </p:cNvPr>
            <p:cNvSpPr txBox="1"/>
            <p:nvPr/>
          </p:nvSpPr>
          <p:spPr>
            <a:xfrm>
              <a:off x="71979" y="4946836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Enable</a:t>
              </a:r>
            </a:p>
            <a:p>
              <a:r>
                <a:rPr lang="en-US" altLang="ko-KR" sz="1400" dirty="0"/>
                <a:t>Bit</a:t>
              </a:r>
              <a:endParaRPr lang="ko-KR" altLang="en-US" sz="1400" dirty="0"/>
            </a:p>
          </p:txBody>
        </p: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3CB1E23A-CD8E-DBF8-5D87-49A8E382EEF8}"/>
                </a:ext>
              </a:extLst>
            </p:cNvPr>
            <p:cNvGrpSpPr/>
            <p:nvPr/>
          </p:nvGrpSpPr>
          <p:grpSpPr>
            <a:xfrm>
              <a:off x="1990011" y="4802601"/>
              <a:ext cx="1501867" cy="813049"/>
              <a:chOff x="677326" y="4781640"/>
              <a:chExt cx="2736304" cy="813049"/>
            </a:xfrm>
          </p:grpSpPr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194D8371-8F25-5910-D5BD-455E0A764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910" y="4781640"/>
                <a:ext cx="6566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7FB8EF94-1E14-565B-E74F-DC1581870C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873" y="4781640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625A237B-87BE-3C25-8182-94CB5C1AA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326" y="5573728"/>
                <a:ext cx="18554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2C82CC16-F3EB-F8E9-A4D0-1BBC2E552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0528" y="5594689"/>
                <a:ext cx="158310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74043FC9-D83C-C536-A1B5-9274EDADB4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6512" y="4802601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C61ACB0A-8E52-A36D-6E6F-78CF8E29A75C}"/>
              </a:ext>
            </a:extLst>
          </p:cNvPr>
          <p:cNvGrpSpPr/>
          <p:nvPr/>
        </p:nvGrpSpPr>
        <p:grpSpPr>
          <a:xfrm>
            <a:off x="7131302" y="3611763"/>
            <a:ext cx="1630081" cy="829323"/>
            <a:chOff x="1140788" y="3765859"/>
            <a:chExt cx="2272842" cy="829323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056CFE2E-E501-F693-B9C8-DDE98656D6A9}"/>
                </a:ext>
              </a:extLst>
            </p:cNvPr>
            <p:cNvCxnSpPr>
              <a:cxnSpLocks/>
            </p:cNvCxnSpPr>
            <p:nvPr/>
          </p:nvCxnSpPr>
          <p:spPr>
            <a:xfrm>
              <a:off x="1325639" y="3780409"/>
              <a:ext cx="6063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06E0675F-DE15-F7EC-4F8F-B9FA200FF5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1942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29C4A526-C914-09C1-DA5E-951763C860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0788" y="3780409"/>
              <a:ext cx="144016" cy="7920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2B497875-257E-E835-69F4-97AFD78A130B}"/>
                </a:ext>
              </a:extLst>
            </p:cNvPr>
            <p:cNvGrpSpPr/>
            <p:nvPr/>
          </p:nvGrpSpPr>
          <p:grpSpPr>
            <a:xfrm flipV="1">
              <a:off x="1143184" y="3765859"/>
              <a:ext cx="927832" cy="829323"/>
              <a:chOff x="1006238" y="4491976"/>
              <a:chExt cx="927832" cy="829323"/>
            </a:xfrm>
          </p:grpSpPr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CB4B1406-16D2-7F94-8DC7-A9055E16D1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025" y="4491976"/>
                <a:ext cx="63302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>
                <a:extLst>
                  <a:ext uri="{FF2B5EF4-FFF2-40B4-BE49-F238E27FC236}">
                    <a16:creationId xmlns:a16="http://schemas.microsoft.com/office/drawing/2014/main" id="{615BC1F4-81F2-8FDF-AF58-17CD845E8F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90054" y="4491976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>
                <a:extLst>
                  <a:ext uri="{FF2B5EF4-FFF2-40B4-BE49-F238E27FC236}">
                    <a16:creationId xmlns:a16="http://schemas.microsoft.com/office/drawing/2014/main" id="{9113DB6D-E22B-902F-B896-5675B019A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6238" y="4491976"/>
                <a:ext cx="150786" cy="82932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DCF3EE44-93E4-AA83-23E7-A98C245EB68E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3788544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36C70355-4507-756B-5C78-5D88D3BDBB47}"/>
                </a:ext>
              </a:extLst>
            </p:cNvPr>
            <p:cNvCxnSpPr>
              <a:cxnSpLocks/>
            </p:cNvCxnSpPr>
            <p:nvPr/>
          </p:nvCxnSpPr>
          <p:spPr>
            <a:xfrm>
              <a:off x="2071016" y="4572497"/>
              <a:ext cx="12961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603AC6EB-865C-C7CF-368E-2D92602D4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83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0BD7626D-FBC6-FE6F-2689-4E24B5A4C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8074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1B9C2A4-EFF1-66D9-A52F-CF05FA5E5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81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8DF7D1EC-C1EE-3FBC-FAD5-2C9BA46EE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649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DF5D8017-F658-FFC7-39E0-EDC452FC9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2750" y="3788544"/>
              <a:ext cx="270880" cy="79726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0B534EB0-FB28-3F94-E550-356D5CE65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4546" y="3788544"/>
              <a:ext cx="154647" cy="45516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743D0D3C-4CC9-E630-C648-43D5DDED1B39}"/>
              </a:ext>
            </a:extLst>
          </p:cNvPr>
          <p:cNvSpPr txBox="1"/>
          <p:nvPr/>
        </p:nvSpPr>
        <p:spPr>
          <a:xfrm>
            <a:off x="5415092" y="3798636"/>
            <a:ext cx="6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7:4</a:t>
            </a:r>
            <a:endParaRPr lang="ko-KR" altLang="en-US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85E5B5C-F7A8-B0CA-E48E-6794569E58CF}"/>
              </a:ext>
            </a:extLst>
          </p:cNvPr>
          <p:cNvSpPr txBox="1"/>
          <p:nvPr/>
        </p:nvSpPr>
        <p:spPr>
          <a:xfrm>
            <a:off x="7178702" y="3848414"/>
            <a:ext cx="64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3:0</a:t>
            </a:r>
            <a:endParaRPr lang="ko-KR" altLang="en-US" dirty="0"/>
          </a:p>
        </p:txBody>
      </p: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56855710-01F0-4250-F8D1-3D5CB6125F10}"/>
              </a:ext>
            </a:extLst>
          </p:cNvPr>
          <p:cNvCxnSpPr>
            <a:cxnSpLocks/>
          </p:cNvCxnSpPr>
          <p:nvPr/>
        </p:nvCxnSpPr>
        <p:spPr>
          <a:xfrm>
            <a:off x="7393230" y="2283375"/>
            <a:ext cx="0" cy="23042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623905F1-EB9D-947C-C7FC-80CA1BB4A126}"/>
              </a:ext>
            </a:extLst>
          </p:cNvPr>
          <p:cNvSpPr txBox="1"/>
          <p:nvPr/>
        </p:nvSpPr>
        <p:spPr>
          <a:xfrm>
            <a:off x="7082853" y="4553134"/>
            <a:ext cx="6639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NOW</a:t>
            </a:r>
            <a:endParaRPr lang="ko-KR" altLang="en-US" sz="15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187CD2-13CB-2F5B-9024-80F11D22E6EC}"/>
              </a:ext>
            </a:extLst>
          </p:cNvPr>
          <p:cNvSpPr txBox="1"/>
          <p:nvPr/>
        </p:nvSpPr>
        <p:spPr>
          <a:xfrm>
            <a:off x="271993" y="1690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data){</a:t>
            </a:r>
            <a:endParaRPr lang="ko-KR" altLang="en-US" dirty="0"/>
          </a:p>
        </p:txBody>
      </p:sp>
      <p:graphicFrame>
        <p:nvGraphicFramePr>
          <p:cNvPr id="197" name="표 31">
            <a:extLst>
              <a:ext uri="{FF2B5EF4-FFF2-40B4-BE49-F238E27FC236}">
                <a16:creationId xmlns:a16="http://schemas.microsoft.com/office/drawing/2014/main" id="{BBF0D2A5-C7BE-4748-65E8-70956DC8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018902"/>
              </p:ext>
            </p:extLst>
          </p:nvPr>
        </p:nvGraphicFramePr>
        <p:xfrm>
          <a:off x="4441911" y="4958576"/>
          <a:ext cx="4137231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33">
                  <a:extLst>
                    <a:ext uri="{9D8B030D-6E8A-4147-A177-3AD203B41FA5}">
                      <a16:colId xmlns:a16="http://schemas.microsoft.com/office/drawing/2014/main" val="3952402437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162408592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65317056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762434019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89393434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939350564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4158128383"/>
                    </a:ext>
                  </a:extLst>
                </a:gridCol>
              </a:tblGrid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RS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RW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EN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D7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D6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D5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D4</a:t>
                      </a:r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80057"/>
                  </a:ext>
                </a:extLst>
              </a:tr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1</a:t>
                      </a:r>
                      <a:endParaRPr lang="ko-KR" altLang="en-US" sz="1300" b="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Data2</a:t>
                      </a:r>
                      <a:r>
                        <a:rPr lang="en-US" altLang="ko-KR" sz="1300" b="1" baseline="0" dirty="0"/>
                        <a:t> (data </a:t>
                      </a:r>
                      <a:r>
                        <a:rPr lang="ko-KR" altLang="en-US" sz="1300" b="1" baseline="0" dirty="0"/>
                        <a:t>최하위 </a:t>
                      </a:r>
                      <a:r>
                        <a:rPr lang="en-US" altLang="ko-KR" sz="1300" b="1" baseline="0" dirty="0"/>
                        <a:t>4</a:t>
                      </a:r>
                      <a:r>
                        <a:rPr lang="ko-KR" altLang="en-US" sz="1300" b="1" baseline="0" dirty="0"/>
                        <a:t>비트</a:t>
                      </a:r>
                      <a:r>
                        <a:rPr lang="en-US" altLang="ko-KR" sz="1300" b="1" baseline="0" dirty="0"/>
                        <a:t>)</a:t>
                      </a:r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30333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B4AD7B54-7986-B7C7-EC25-A2D8150A7756}"/>
              </a:ext>
            </a:extLst>
          </p:cNvPr>
          <p:cNvSpPr txBox="1"/>
          <p:nvPr/>
        </p:nvSpPr>
        <p:spPr>
          <a:xfrm>
            <a:off x="4460701" y="5768798"/>
            <a:ext cx="43909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500" dirty="0"/>
              <a:t>충분한 시간이 지난 후</a:t>
            </a:r>
            <a:r>
              <a:rPr lang="en-US" altLang="ko-KR" sz="1500" dirty="0"/>
              <a:t>, data2 </a:t>
            </a:r>
            <a:r>
              <a:rPr lang="ko-KR" altLang="en-US" sz="1500" dirty="0"/>
              <a:t>값을 </a:t>
            </a:r>
            <a:r>
              <a:rPr lang="en-US" altLang="ko-KR" sz="1500" dirty="0"/>
              <a:t>data1</a:t>
            </a:r>
            <a:r>
              <a:rPr lang="ko-KR" altLang="en-US" sz="1500" dirty="0"/>
              <a:t>값을</a:t>
            </a:r>
            <a:endParaRPr lang="en-US" altLang="ko-KR" sz="1500" dirty="0"/>
          </a:p>
          <a:p>
            <a:r>
              <a:rPr lang="en-US" altLang="ko-KR" sz="1500" dirty="0"/>
              <a:t>    </a:t>
            </a:r>
            <a:r>
              <a:rPr lang="ko-KR" altLang="en-US" sz="1500" dirty="0"/>
              <a:t>전송할 때와 동일한 방법으로 전송</a:t>
            </a:r>
          </a:p>
        </p:txBody>
      </p:sp>
    </p:spTree>
    <p:extLst>
      <p:ext uri="{BB962C8B-B14F-4D97-AF65-F5344CB8AC3E}">
        <p14:creationId xmlns:p14="http://schemas.microsoft.com/office/powerpoint/2010/main" val="3955883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4224441" y="2344321"/>
            <a:ext cx="4802709" cy="194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39018" y="1141066"/>
            <a:ext cx="5701133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데이터</a:t>
            </a:r>
            <a:r>
              <a:rPr lang="en-US" altLang="ko-KR" sz="2000" b="1" dirty="0"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ea typeface="나눔스퀘어" panose="020B0600000101010101" pitchFamily="50" charset="-127"/>
              </a:rPr>
              <a:t>전송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lcdinput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000" dirty="0">
              <a:ea typeface="나눔스퀘어" panose="020B0600000101010101" pitchFamily="50" charset="-127"/>
            </a:endParaRPr>
          </a:p>
        </p:txBody>
      </p:sp>
      <p:grpSp>
        <p:nvGrpSpPr>
          <p:cNvPr id="199" name="그룹 198"/>
          <p:cNvGrpSpPr/>
          <p:nvPr/>
        </p:nvGrpSpPr>
        <p:grpSpPr>
          <a:xfrm>
            <a:off x="6861171" y="1278640"/>
            <a:ext cx="2165980" cy="1092607"/>
            <a:chOff x="6942524" y="2057038"/>
            <a:chExt cx="2165980" cy="1092607"/>
          </a:xfrm>
        </p:grpSpPr>
        <p:sp>
          <p:nvSpPr>
            <p:cNvPr id="200" name="직사각형 199"/>
            <p:cNvSpPr/>
            <p:nvPr/>
          </p:nvSpPr>
          <p:spPr>
            <a:xfrm>
              <a:off x="6942524" y="2065317"/>
              <a:ext cx="2116870" cy="9019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6948264" y="2057038"/>
              <a:ext cx="2160240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BASE 	9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EN	4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RW	5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RS	6</a:t>
              </a:r>
            </a:p>
            <a:p>
              <a:endParaRPr lang="en-US" altLang="ko-KR" sz="1300" b="1" dirty="0">
                <a:solidFill>
                  <a:schemeClr val="bg1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2D18B20-6E22-34FF-1954-9C44D224CB26}"/>
              </a:ext>
            </a:extLst>
          </p:cNvPr>
          <p:cNvSpPr txBox="1"/>
          <p:nvPr/>
        </p:nvSpPr>
        <p:spPr>
          <a:xfrm>
            <a:off x="373593" y="2060848"/>
            <a:ext cx="404530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dirty="0">
                <a:latin typeface="Consolas" panose="020B0609020204030204" pitchFamily="49" charset="0"/>
              </a:rPr>
              <a:t>PTD-&gt;</a:t>
            </a:r>
            <a:r>
              <a:rPr lang="en-US" altLang="ko-KR" b="1" dirty="0">
                <a:solidFill>
                  <a:srgbClr val="0000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b="1" dirty="0">
                <a:solidFill>
                  <a:srgbClr val="828282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latin typeface="Consolas" panose="020B0609020204030204" pitchFamily="49" charset="0"/>
              </a:rPr>
              <a:t>|= 0xF&lt;&lt;BASE;</a:t>
            </a:r>
          </a:p>
          <a:p>
            <a:pPr algn="l"/>
            <a:r>
              <a:rPr lang="en-US" altLang="ko-KR" b="1" dirty="0">
                <a:latin typeface="Consolas" panose="020B0609020204030204" pitchFamily="49" charset="0"/>
              </a:rPr>
              <a:t>PTD-&gt;</a:t>
            </a:r>
            <a:r>
              <a:rPr lang="en-US" altLang="ko-KR" b="1" dirty="0">
                <a:solidFill>
                  <a:srgbClr val="0000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b="1" dirty="0">
                <a:solidFill>
                  <a:srgbClr val="828282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latin typeface="Consolas" panose="020B0609020204030204" pitchFamily="49" charset="0"/>
              </a:rPr>
              <a:t>|= ((1&lt;&lt;(BASE+RS))+(0xF&lt;&lt;BASE));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>
                <a:solidFill>
                  <a:srgbClr val="828282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356483" y="2079982"/>
            <a:ext cx="3783469" cy="8651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187CD2-13CB-2F5B-9024-80F11D22E6EC}"/>
              </a:ext>
            </a:extLst>
          </p:cNvPr>
          <p:cNvSpPr txBox="1"/>
          <p:nvPr/>
        </p:nvSpPr>
        <p:spPr>
          <a:xfrm>
            <a:off x="271993" y="1690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uint16_t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data){</a:t>
            </a:r>
            <a:endParaRPr lang="ko-KR" alt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4AD7B54-7986-B7C7-EC25-A2D8150A7756}"/>
              </a:ext>
            </a:extLst>
          </p:cNvPr>
          <p:cNvSpPr txBox="1"/>
          <p:nvPr/>
        </p:nvSpPr>
        <p:spPr>
          <a:xfrm>
            <a:off x="4503386" y="3524892"/>
            <a:ext cx="41569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500" dirty="0"/>
              <a:t>다음 명령 전에 해당 비트</a:t>
            </a:r>
            <a:r>
              <a:rPr lang="en-US" altLang="ko-KR" sz="1500" dirty="0"/>
              <a:t>(RS, D7-D4) clear</a:t>
            </a:r>
            <a:endParaRPr lang="ko-KR" altLang="en-US" sz="1500" dirty="0"/>
          </a:p>
        </p:txBody>
      </p:sp>
      <p:graphicFrame>
        <p:nvGraphicFramePr>
          <p:cNvPr id="68" name="표 31">
            <a:extLst>
              <a:ext uri="{FF2B5EF4-FFF2-40B4-BE49-F238E27FC236}">
                <a16:creationId xmlns:a16="http://schemas.microsoft.com/office/drawing/2014/main" id="{BBF0D2A5-C7BE-4748-65E8-70956DC8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857577"/>
              </p:ext>
            </p:extLst>
          </p:nvPr>
        </p:nvGraphicFramePr>
        <p:xfrm>
          <a:off x="4581151" y="2727574"/>
          <a:ext cx="4137231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33">
                  <a:extLst>
                    <a:ext uri="{9D8B030D-6E8A-4147-A177-3AD203B41FA5}">
                      <a16:colId xmlns:a16="http://schemas.microsoft.com/office/drawing/2014/main" val="3952402437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162408592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65317056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762434019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89393434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939350564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4158128383"/>
                    </a:ext>
                  </a:extLst>
                </a:gridCol>
              </a:tblGrid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RS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RW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EN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D7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D6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D5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D4</a:t>
                      </a:r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80057"/>
                  </a:ext>
                </a:extLst>
              </a:tr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0</a:t>
                      </a:r>
                      <a:endParaRPr lang="ko-KR" alt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30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994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직사각형 202"/>
          <p:cNvSpPr/>
          <p:nvPr/>
        </p:nvSpPr>
        <p:spPr>
          <a:xfrm>
            <a:off x="4004463" y="2284066"/>
            <a:ext cx="5022688" cy="44072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ea typeface="나눔스퀘어" panose="020B0600000101010101" pitchFamily="50" charset="-127"/>
              </a:rPr>
              <a:t>1602A LCD Module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30DBB7-6174-0409-63AA-678597D0279C}"/>
              </a:ext>
            </a:extLst>
          </p:cNvPr>
          <p:cNvSpPr txBox="1">
            <a:spLocks/>
          </p:cNvSpPr>
          <p:nvPr/>
        </p:nvSpPr>
        <p:spPr>
          <a:xfrm>
            <a:off x="239018" y="1141066"/>
            <a:ext cx="6622153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sz="2000" b="1" dirty="0">
                <a:ea typeface="나눔스퀘어" panose="020B0600000101010101" pitchFamily="50" charset="-127"/>
              </a:rPr>
              <a:t>1602A LCD </a:t>
            </a:r>
            <a:r>
              <a:rPr lang="ko-KR" altLang="en-US" sz="2000" b="1" dirty="0">
                <a:ea typeface="나눔스퀘어" panose="020B0600000101010101" pitchFamily="50" charset="-127"/>
              </a:rPr>
              <a:t>문자</a:t>
            </a:r>
            <a:r>
              <a:rPr lang="en-US" altLang="ko-KR" sz="2000" b="1" dirty="0"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ea typeface="나눔스퀘어" panose="020B0600000101010101" pitchFamily="50" charset="-127"/>
              </a:rPr>
              <a:t>데이터 전송 </a:t>
            </a:r>
            <a:r>
              <a:rPr lang="en-US" altLang="ko-KR" sz="2000" b="1" dirty="0">
                <a:ea typeface="나눔스퀘어" panose="020B0600000101010101" pitchFamily="50" charset="-127"/>
              </a:rPr>
              <a:t>(“</a:t>
            </a:r>
            <a:r>
              <a:rPr lang="en-US" altLang="ko-KR" sz="2000" b="1" dirty="0" err="1"/>
              <a:t>lcdcharinput</a:t>
            </a:r>
            <a:r>
              <a:rPr lang="en-US" altLang="ko-KR" sz="2000" b="1" dirty="0"/>
              <a:t>()</a:t>
            </a:r>
            <a:r>
              <a:rPr lang="en-US" altLang="ko-KR" sz="2000" b="1" dirty="0">
                <a:ea typeface="나눔스퀘어" panose="020B0600000101010101" pitchFamily="50" charset="-127"/>
              </a:rPr>
              <a:t>” </a:t>
            </a:r>
            <a:r>
              <a:rPr lang="ko-KR" altLang="en-US" sz="2000" b="1" dirty="0">
                <a:ea typeface="나눔스퀘어" panose="020B0600000101010101" pitchFamily="50" charset="-127"/>
              </a:rPr>
              <a:t>함수</a:t>
            </a:r>
            <a:r>
              <a:rPr lang="en-US" altLang="ko-KR" sz="2000" b="1" dirty="0">
                <a:ea typeface="나눔스퀘어" panose="020B0600000101010101" pitchFamily="50" charset="-127"/>
              </a:rPr>
              <a:t>)</a:t>
            </a:r>
            <a:endParaRPr lang="en-US" altLang="ko-KR" sz="2000" dirty="0">
              <a:ea typeface="나눔스퀘어" panose="020B0600000101010101" pitchFamily="50" charset="-12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ko-KR" sz="2000" dirty="0"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D18B20-6E22-34FF-1954-9C44D224CB26}"/>
              </a:ext>
            </a:extLst>
          </p:cNvPr>
          <p:cNvSpPr txBox="1"/>
          <p:nvPr/>
        </p:nvSpPr>
        <p:spPr>
          <a:xfrm>
            <a:off x="373593" y="2011252"/>
            <a:ext cx="860444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PDDR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|= 0x0000FE00;</a:t>
            </a:r>
          </a:p>
          <a:p>
            <a:pPr algn="l"/>
            <a:r>
              <a:rPr lang="es-E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PTD-&gt;</a:t>
            </a:r>
            <a:r>
              <a:rPr lang="es-E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s-E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|= 1&lt;&lt;(BASE+RW);</a:t>
            </a:r>
          </a:p>
          <a:p>
            <a:pPr algn="l"/>
            <a:r>
              <a:rPr lang="fr-FR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PTD-&gt;</a:t>
            </a:r>
            <a:r>
              <a:rPr lang="fr-FR" altLang="ko-KR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PSOR</a:t>
            </a:r>
            <a:r>
              <a:rPr lang="fr-FR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|= 1&lt;&lt;(BASE+RS);</a:t>
            </a:r>
          </a:p>
          <a:p>
            <a:pPr algn="l"/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|= (0xF&lt;&lt;BASE)+(1&lt;&lt;(BASE+RW));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|= data1;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delay_100ns(3);</a:t>
            </a:r>
          </a:p>
          <a:p>
            <a:pPr algn="l"/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delay_100ns(1);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PTD-&gt;PCOR |= 0xF&lt;&lt;BASE;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delay_100ns(2);</a:t>
            </a:r>
          </a:p>
          <a:p>
            <a:pPr algn="l"/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lcdEN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PSOR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|= data2;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delay_100ns(30);</a:t>
            </a:r>
          </a:p>
          <a:p>
            <a:pPr algn="l"/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lcdNEN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delay_100ns(1);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PTD-&gt;</a:t>
            </a:r>
            <a:r>
              <a:rPr lang="en-US" altLang="ko-KR" sz="1200" dirty="0">
                <a:solidFill>
                  <a:srgbClr val="797CFF"/>
                </a:solidFill>
                <a:latin typeface="Consolas" panose="020B0609020204030204" pitchFamily="49" charset="0"/>
              </a:rPr>
              <a:t>PCOR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|= 0xF&lt;&lt;BASE;</a:t>
            </a:r>
          </a:p>
          <a:p>
            <a:pPr algn="l"/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delay_100ns(2);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	⁞</a:t>
            </a:r>
            <a:endParaRPr lang="en-US" altLang="ko-KR" sz="1200" dirty="0">
              <a:solidFill>
                <a:srgbClr val="828282"/>
              </a:solidFill>
              <a:latin typeface="Consolas" panose="020B0609020204030204" pitchFamily="49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413835" y="2403632"/>
            <a:ext cx="3093607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A187CD2-13CB-2F5B-9024-80F11D22E6EC}"/>
              </a:ext>
            </a:extLst>
          </p:cNvPr>
          <p:cNvSpPr txBox="1"/>
          <p:nvPr/>
        </p:nvSpPr>
        <p:spPr>
          <a:xfrm>
            <a:off x="271993" y="16408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lcdcharinput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data){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990673" y="2527702"/>
            <a:ext cx="4696128" cy="2341458"/>
            <a:chOff x="4217512" y="2541895"/>
            <a:chExt cx="4894083" cy="3343754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614688B-0D5D-F502-A25E-BB9464FDF02F}"/>
                </a:ext>
              </a:extLst>
            </p:cNvPr>
            <p:cNvSpPr txBox="1"/>
            <p:nvPr/>
          </p:nvSpPr>
          <p:spPr>
            <a:xfrm>
              <a:off x="4220352" y="4562268"/>
              <a:ext cx="73689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Data</a:t>
              </a:r>
            </a:p>
            <a:p>
              <a:r>
                <a:rPr lang="en-US" altLang="ko-KR" sz="1400" dirty="0"/>
                <a:t>Bit</a:t>
              </a:r>
            </a:p>
            <a:p>
              <a:r>
                <a:rPr lang="en-US" altLang="ko-KR" sz="1400" dirty="0"/>
                <a:t>4~7</a:t>
              </a:r>
              <a:endParaRPr lang="ko-KR" altLang="en-US" sz="1400" dirty="0"/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8D38C015-13C8-E2EB-F7F3-32CEC0E25B96}"/>
                </a:ext>
              </a:extLst>
            </p:cNvPr>
            <p:cNvGrpSpPr/>
            <p:nvPr/>
          </p:nvGrpSpPr>
          <p:grpSpPr>
            <a:xfrm>
              <a:off x="4916000" y="4666824"/>
              <a:ext cx="2487296" cy="821187"/>
              <a:chOff x="149539" y="3780408"/>
              <a:chExt cx="3468070" cy="821187"/>
            </a:xfrm>
          </p:grpSpPr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288B1115-00CF-966C-AFB5-B5CFF2D50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2844" y="3780409"/>
                <a:ext cx="64909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E52EB982-95E6-B559-BC56-A3A115F8CF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1942" y="3780409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854BBC39-DA21-B62F-77C0-DD61C5F82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9431" y="3780409"/>
                <a:ext cx="149307" cy="82118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4D35F1A3-A0BE-D94B-AEDD-57ADC41BC07C}"/>
                  </a:ext>
                </a:extLst>
              </p:cNvPr>
              <p:cNvGrpSpPr/>
              <p:nvPr/>
            </p:nvGrpSpPr>
            <p:grpSpPr>
              <a:xfrm flipV="1">
                <a:off x="1136880" y="3780408"/>
                <a:ext cx="934136" cy="814774"/>
                <a:chOff x="999934" y="4491976"/>
                <a:chExt cx="934136" cy="814774"/>
              </a:xfrm>
            </p:grpSpPr>
            <p:cxnSp>
              <p:nvCxnSpPr>
                <p:cNvPr id="114" name="직선 연결선 113">
                  <a:extLst>
                    <a:ext uri="{FF2B5EF4-FFF2-40B4-BE49-F238E27FC236}">
                      <a16:creationId xmlns:a16="http://schemas.microsoft.com/office/drawing/2014/main" id="{E90B5CDD-5FE6-D52B-2BB8-0A532D5F9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45898" y="4491976"/>
                  <a:ext cx="64415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25681824-62C6-CA6C-0568-36A4E255F9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90054" y="4491976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>
                  <a:extLst>
                    <a:ext uri="{FF2B5EF4-FFF2-40B4-BE49-F238E27FC236}">
                      <a16:creationId xmlns:a16="http://schemas.microsoft.com/office/drawing/2014/main" id="{E0751604-5FA5-ACA2-643C-54AFF3C80F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9934" y="4503938"/>
                  <a:ext cx="145965" cy="80281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B0A17EFE-42E0-0B43-FA1B-EAB96B07A2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8" y="3788544"/>
                <a:ext cx="154659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72730FDF-AA31-4C39-CD4F-7BF527949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7" y="4593701"/>
                <a:ext cx="15465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D86F735C-4E06-589D-1FE4-70AD18D52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539" y="3780409"/>
                <a:ext cx="9873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24025FA-7D01-3778-D4B1-77657D40D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539" y="4593701"/>
                <a:ext cx="9873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903E18AE-4DB7-6E4E-5969-DD1CDE0462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1283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5618E033-632F-F055-EDFB-2A5819BCF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8074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71456F89-33EF-3B5C-2442-D3E5911D09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681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A61B04A2-0C9A-D34A-A72E-76AB9B4529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88649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5265C4DF-6181-BFBF-929E-C189F60309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275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CFF57F3C-93F8-DE27-CC38-48D933520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4546" y="3788544"/>
                <a:ext cx="154647" cy="455163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38158C47-8286-8DD7-5C78-6CE4F37690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369" y="3788544"/>
                <a:ext cx="67861" cy="199731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7991B5A8-9219-EE55-FA09-5A589A3232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9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E6B452BE-5991-241E-CAF8-2525EEA55554}"/>
                </a:ext>
              </a:extLst>
            </p:cNvPr>
            <p:cNvGrpSpPr/>
            <p:nvPr/>
          </p:nvGrpSpPr>
          <p:grpSpPr>
            <a:xfrm>
              <a:off x="4217512" y="3489048"/>
              <a:ext cx="4741281" cy="834010"/>
              <a:chOff x="-120088" y="4781640"/>
              <a:chExt cx="3611966" cy="834010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5C4AC2F7-B43F-59F5-5945-AA8A948C29E2}"/>
                  </a:ext>
                </a:extLst>
              </p:cNvPr>
              <p:cNvGrpSpPr/>
              <p:nvPr/>
            </p:nvGrpSpPr>
            <p:grpSpPr>
              <a:xfrm>
                <a:off x="412029" y="4781640"/>
                <a:ext cx="1679821" cy="813049"/>
                <a:chOff x="193973" y="4781640"/>
                <a:chExt cx="3060526" cy="813049"/>
              </a:xfrm>
            </p:grpSpPr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id="{5351DFCA-584B-E45F-DE43-0100043F7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1362" y="4781640"/>
                  <a:ext cx="69674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id="{1F96AEE0-8F01-474F-784D-20FA48101C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7346" y="4781640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D9CD6318-D95A-08E8-4137-3274475DC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973" y="5573728"/>
                  <a:ext cx="66337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D41194EB-2EC7-46C2-0704-B968615CF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2123" y="5594689"/>
                  <a:ext cx="141237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D021CCC0-7879-8869-98F7-FFCAA15F5E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98107" y="4802601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8642547-A85B-858A-82FF-179D0AC8133C}"/>
                  </a:ext>
                </a:extLst>
              </p:cNvPr>
              <p:cNvSpPr txBox="1"/>
              <p:nvPr/>
            </p:nvSpPr>
            <p:spPr>
              <a:xfrm>
                <a:off x="-120088" y="4946836"/>
                <a:ext cx="7232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Enable</a:t>
                </a:r>
              </a:p>
              <a:p>
                <a:r>
                  <a:rPr lang="en-US" altLang="ko-KR" sz="1400" dirty="0"/>
                  <a:t>Bit</a:t>
                </a:r>
                <a:endParaRPr lang="ko-KR" altLang="en-US" sz="1400" dirty="0"/>
              </a:p>
            </p:txBody>
          </p:sp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3CB1E23A-CD8E-DBF8-5D87-49A8E382EEF8}"/>
                  </a:ext>
                </a:extLst>
              </p:cNvPr>
              <p:cNvGrpSpPr/>
              <p:nvPr/>
            </p:nvGrpSpPr>
            <p:grpSpPr>
              <a:xfrm>
                <a:off x="1990011" y="4802601"/>
                <a:ext cx="1501867" cy="813049"/>
                <a:chOff x="677326" y="4781640"/>
                <a:chExt cx="2736304" cy="813049"/>
              </a:xfrm>
            </p:grpSpPr>
            <p:cxnSp>
              <p:nvCxnSpPr>
                <p:cNvPr id="121" name="직선 연결선 120">
                  <a:extLst>
                    <a:ext uri="{FF2B5EF4-FFF2-40B4-BE49-F238E27FC236}">
                      <a16:creationId xmlns:a16="http://schemas.microsoft.com/office/drawing/2014/main" id="{194D8371-8F25-5910-D5BD-455E0A7645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29910" y="4781640"/>
                  <a:ext cx="65660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id="{7FB8EF94-1E14-565B-E74F-DC1581870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2873" y="4781640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id="{625A237B-87BE-3C25-8182-94CB5C1AA7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326" y="5573728"/>
                  <a:ext cx="18554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id="{2C82CC16-F3EB-F8E9-A4D0-1BBC2E552F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0528" y="5594689"/>
                  <a:ext cx="158310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id="{74043FC9-D83C-C536-A1B5-9274EDADB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86512" y="4802601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C61ACB0A-8E52-A36D-6E6F-78CF8E29A75C}"/>
                </a:ext>
              </a:extLst>
            </p:cNvPr>
            <p:cNvGrpSpPr/>
            <p:nvPr/>
          </p:nvGrpSpPr>
          <p:grpSpPr>
            <a:xfrm>
              <a:off x="7403295" y="4670892"/>
              <a:ext cx="1630081" cy="829323"/>
              <a:chOff x="1140788" y="3765859"/>
              <a:chExt cx="2272842" cy="829323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056CFE2E-E501-F693-B9C8-DDE98656D6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639" y="3780409"/>
                <a:ext cx="60630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06E0675F-DE15-F7EC-4F8F-B9FA200FF5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1942" y="3780409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29C4A526-C914-09C1-DA5E-951763C860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0788" y="3780409"/>
                <a:ext cx="144016" cy="792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2B497875-257E-E835-69F4-97AFD78A130B}"/>
                  </a:ext>
                </a:extLst>
              </p:cNvPr>
              <p:cNvGrpSpPr/>
              <p:nvPr/>
            </p:nvGrpSpPr>
            <p:grpSpPr>
              <a:xfrm flipV="1">
                <a:off x="1143184" y="3765859"/>
                <a:ext cx="927832" cy="829323"/>
                <a:chOff x="1006238" y="4491976"/>
                <a:chExt cx="927832" cy="829323"/>
              </a:xfrm>
            </p:grpSpPr>
            <p:cxnSp>
              <p:nvCxnSpPr>
                <p:cNvPr id="144" name="직선 연결선 143">
                  <a:extLst>
                    <a:ext uri="{FF2B5EF4-FFF2-40B4-BE49-F238E27FC236}">
                      <a16:creationId xmlns:a16="http://schemas.microsoft.com/office/drawing/2014/main" id="{CB4B1406-16D2-7F94-8DC7-A9055E16D1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57025" y="4491976"/>
                  <a:ext cx="633029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>
                  <a:extLst>
                    <a:ext uri="{FF2B5EF4-FFF2-40B4-BE49-F238E27FC236}">
                      <a16:creationId xmlns:a16="http://schemas.microsoft.com/office/drawing/2014/main" id="{615BC1F4-81F2-8FDF-AF58-17CD845E8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790054" y="4491976"/>
                  <a:ext cx="144016" cy="7920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>
                  <a:extLst>
                    <a:ext uri="{FF2B5EF4-FFF2-40B4-BE49-F238E27FC236}">
                      <a16:creationId xmlns:a16="http://schemas.microsoft.com/office/drawing/2014/main" id="{9113DB6D-E22B-902F-B896-5675B019A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6238" y="4491976"/>
                  <a:ext cx="150786" cy="8293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DCF3EE44-93E4-AA83-23E7-A98C245EB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6" y="3788544"/>
                <a:ext cx="12961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36C70355-4507-756B-5C78-5D88D3BDB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1016" y="4572497"/>
                <a:ext cx="12961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603AC6EB-865C-C7CF-368E-2D92602D4F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1283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0BD7626D-FBC6-FE6F-2689-4E24B5A4C1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8074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91B9C2A4-EFF1-66D9-A52F-CF05FA5E58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681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8DF7D1EC-C1EE-3FBC-FAD5-2C9BA46EE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88649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DF5D8017-F658-FFC7-39E0-EDC452FC9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42750" y="3788544"/>
                <a:ext cx="270880" cy="79726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0B534EB0-FB28-3F94-E550-356D5CE65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4546" y="3788544"/>
                <a:ext cx="154647" cy="455163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43D0D3C-4CC9-E630-C648-43D5DDED1B39}"/>
                </a:ext>
              </a:extLst>
            </p:cNvPr>
            <p:cNvSpPr txBox="1"/>
            <p:nvPr/>
          </p:nvSpPr>
          <p:spPr>
            <a:xfrm>
              <a:off x="5687085" y="4857765"/>
              <a:ext cx="642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7:4</a:t>
              </a:r>
              <a:endParaRPr lang="ko-KR" alt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85E5B5C-F7A8-B0CA-E48E-6794569E58CF}"/>
                </a:ext>
              </a:extLst>
            </p:cNvPr>
            <p:cNvSpPr txBox="1"/>
            <p:nvPr/>
          </p:nvSpPr>
          <p:spPr>
            <a:xfrm>
              <a:off x="7450695" y="4907543"/>
              <a:ext cx="642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3:0</a:t>
              </a:r>
              <a:endParaRPr lang="ko-KR" altLang="en-US" dirty="0"/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56855710-01F0-4250-F8D1-3D5CB6125F10}"/>
                </a:ext>
              </a:extLst>
            </p:cNvPr>
            <p:cNvCxnSpPr>
              <a:cxnSpLocks/>
            </p:cNvCxnSpPr>
            <p:nvPr/>
          </p:nvCxnSpPr>
          <p:spPr>
            <a:xfrm>
              <a:off x="5342512" y="2541895"/>
              <a:ext cx="0" cy="30506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23905F1-EB9D-947C-C7FC-80CA1BB4A126}"/>
                </a:ext>
              </a:extLst>
            </p:cNvPr>
            <p:cNvSpPr txBox="1"/>
            <p:nvPr/>
          </p:nvSpPr>
          <p:spPr>
            <a:xfrm>
              <a:off x="5016185" y="5562484"/>
              <a:ext cx="66396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/>
                <a:t>NOW</a:t>
              </a:r>
              <a:endParaRPr lang="ko-KR" altLang="en-US" sz="1500" dirty="0"/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459CBDBE-FB39-3738-A010-5C3669D411BE}"/>
                </a:ext>
              </a:extLst>
            </p:cNvPr>
            <p:cNvCxnSpPr>
              <a:cxnSpLocks/>
            </p:cNvCxnSpPr>
            <p:nvPr/>
          </p:nvCxnSpPr>
          <p:spPr>
            <a:xfrm>
              <a:off x="5270215" y="2592959"/>
              <a:ext cx="29785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2C6D7632-A7A5-14EC-1E15-3B5FBC96AE60}"/>
                </a:ext>
              </a:extLst>
            </p:cNvPr>
            <p:cNvCxnSpPr>
              <a:cxnSpLocks/>
            </p:cNvCxnSpPr>
            <p:nvPr/>
          </p:nvCxnSpPr>
          <p:spPr>
            <a:xfrm>
              <a:off x="4892601" y="3339587"/>
              <a:ext cx="2743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F402683-D20B-84D2-88FE-E8EB8D7052BF}"/>
                </a:ext>
              </a:extLst>
            </p:cNvPr>
            <p:cNvCxnSpPr>
              <a:cxnSpLocks/>
            </p:cNvCxnSpPr>
            <p:nvPr/>
          </p:nvCxnSpPr>
          <p:spPr>
            <a:xfrm>
              <a:off x="8409329" y="3339587"/>
              <a:ext cx="70226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128ECDB4-C55C-E5F3-0C8E-09D444DBB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6926" y="2592959"/>
              <a:ext cx="126916" cy="7455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B6AB17BA-7F10-5BB4-6004-AAC8C9BAC3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8734" y="2592959"/>
              <a:ext cx="126916" cy="7455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D4598AD-AB72-A5D8-3126-9E00E9A289FA}"/>
                </a:ext>
              </a:extLst>
            </p:cNvPr>
            <p:cNvSpPr txBox="1"/>
            <p:nvPr/>
          </p:nvSpPr>
          <p:spPr>
            <a:xfrm>
              <a:off x="4249842" y="2786518"/>
              <a:ext cx="391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RS</a:t>
              </a:r>
              <a:endParaRPr lang="ko-KR" altLang="en-US" sz="1400" dirty="0"/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665F9C74-3B16-561E-550A-EEF8E614CCC2}"/>
              </a:ext>
            </a:extLst>
          </p:cNvPr>
          <p:cNvSpPr txBox="1"/>
          <p:nvPr/>
        </p:nvSpPr>
        <p:spPr>
          <a:xfrm>
            <a:off x="4286533" y="5655397"/>
            <a:ext cx="4332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500" dirty="0"/>
              <a:t>LCD</a:t>
            </a:r>
            <a:r>
              <a:rPr lang="ko-KR" altLang="en-US" sz="1500" dirty="0"/>
              <a:t>에 출력할 문자를 전송하는 경우</a:t>
            </a:r>
            <a:r>
              <a:rPr lang="en-US" altLang="ko-KR" sz="1500" dirty="0"/>
              <a:t>,</a:t>
            </a:r>
          </a:p>
          <a:p>
            <a:r>
              <a:rPr lang="en-US" altLang="ko-KR" sz="1500" dirty="0"/>
              <a:t>    RS bit</a:t>
            </a:r>
            <a:r>
              <a:rPr lang="ko-KR" altLang="en-US" sz="1500" dirty="0"/>
              <a:t>를 </a:t>
            </a:r>
            <a:r>
              <a:rPr lang="en-US" altLang="ko-KR" sz="1500" dirty="0"/>
              <a:t>1</a:t>
            </a:r>
            <a:r>
              <a:rPr lang="ko-KR" altLang="en-US" sz="1500" dirty="0"/>
              <a:t>로 설정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500" dirty="0"/>
              <a:t>나머지 과정은 </a:t>
            </a:r>
            <a:r>
              <a:rPr lang="en-US" altLang="ko-KR" sz="1500" dirty="0"/>
              <a:t>“</a:t>
            </a:r>
            <a:r>
              <a:rPr lang="en-US" altLang="ko-KR" sz="1500" b="1" dirty="0" err="1"/>
              <a:t>lcdinput</a:t>
            </a:r>
            <a:r>
              <a:rPr lang="en-US" altLang="ko-KR" sz="1500" b="1" dirty="0"/>
              <a:t>()</a:t>
            </a:r>
            <a:r>
              <a:rPr lang="en-US" altLang="ko-KR" sz="1500" dirty="0"/>
              <a:t>”</a:t>
            </a:r>
            <a:r>
              <a:rPr lang="ko-KR" altLang="en-US" sz="1500" dirty="0"/>
              <a:t>함수 데이터 전송 과정과 동일</a:t>
            </a:r>
          </a:p>
        </p:txBody>
      </p:sp>
      <p:grpSp>
        <p:nvGrpSpPr>
          <p:cNvPr id="192" name="그룹 191"/>
          <p:cNvGrpSpPr/>
          <p:nvPr/>
        </p:nvGrpSpPr>
        <p:grpSpPr>
          <a:xfrm>
            <a:off x="6907222" y="1278640"/>
            <a:ext cx="2136429" cy="1092607"/>
            <a:chOff x="6942524" y="2057038"/>
            <a:chExt cx="2165980" cy="1092607"/>
          </a:xfrm>
        </p:grpSpPr>
        <p:sp>
          <p:nvSpPr>
            <p:cNvPr id="193" name="직사각형 192"/>
            <p:cNvSpPr/>
            <p:nvPr/>
          </p:nvSpPr>
          <p:spPr>
            <a:xfrm>
              <a:off x="6942524" y="2065317"/>
              <a:ext cx="2116870" cy="9019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6948264" y="2057038"/>
              <a:ext cx="2160240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BASE 	9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EN	4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RW	5</a:t>
              </a:r>
            </a:p>
            <a:p>
              <a:r>
                <a:rPr lang="en-US" altLang="ko-KR" sz="1300" b="1" dirty="0">
                  <a:solidFill>
                    <a:schemeClr val="bg1"/>
                  </a:solidFill>
                  <a:ea typeface="굴림" panose="020B0600000101010101" pitchFamily="50" charset="-127"/>
                </a:rPr>
                <a:t>#define     RS	6</a:t>
              </a:r>
            </a:p>
            <a:p>
              <a:endParaRPr lang="en-US" altLang="ko-KR" sz="1300" b="1" dirty="0">
                <a:solidFill>
                  <a:schemeClr val="bg1"/>
                </a:solidFill>
                <a:ea typeface="굴림" panose="020B0600000101010101" pitchFamily="50" charset="-127"/>
              </a:endParaRPr>
            </a:p>
          </p:txBody>
        </p:sp>
      </p:grpSp>
      <p:graphicFrame>
        <p:nvGraphicFramePr>
          <p:cNvPr id="195" name="표 31">
            <a:extLst>
              <a:ext uri="{FF2B5EF4-FFF2-40B4-BE49-F238E27FC236}">
                <a16:creationId xmlns:a16="http://schemas.microsoft.com/office/drawing/2014/main" id="{BBF0D2A5-C7BE-4748-65E8-70956DC8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02598"/>
              </p:ext>
            </p:extLst>
          </p:nvPr>
        </p:nvGraphicFramePr>
        <p:xfrm>
          <a:off x="4448426" y="5008176"/>
          <a:ext cx="4137231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1033">
                  <a:extLst>
                    <a:ext uri="{9D8B030D-6E8A-4147-A177-3AD203B41FA5}">
                      <a16:colId xmlns:a16="http://schemas.microsoft.com/office/drawing/2014/main" val="3952402437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162408592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65317056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2762434019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893934345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3939350564"/>
                    </a:ext>
                  </a:extLst>
                </a:gridCol>
                <a:gridCol w="591033">
                  <a:extLst>
                    <a:ext uri="{9D8B030D-6E8A-4147-A177-3AD203B41FA5}">
                      <a16:colId xmlns:a16="http://schemas.microsoft.com/office/drawing/2014/main" val="4158128383"/>
                    </a:ext>
                  </a:extLst>
                </a:gridCol>
              </a:tblGrid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RS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RW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EN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D7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D6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D5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D4</a:t>
                      </a:r>
                      <a:endParaRPr lang="ko-KR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80057"/>
                  </a:ext>
                </a:extLst>
              </a:tr>
              <a:tr h="258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/>
                        <a:t>1</a:t>
                      </a:r>
                      <a:endParaRPr lang="ko-KR" alt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/>
                        <a:t>0</a:t>
                      </a:r>
                      <a:endParaRPr lang="ko-KR" altLang="en-US" sz="13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30333"/>
                  </a:ext>
                </a:extLst>
              </a:tr>
            </a:tbl>
          </a:graphicData>
        </a:graphic>
      </p:graphicFrame>
      <p:sp>
        <p:nvSpPr>
          <p:cNvPr id="196" name="TextBox 195">
            <a:extLst>
              <a:ext uri="{FF2B5EF4-FFF2-40B4-BE49-F238E27FC236}">
                <a16:creationId xmlns:a16="http://schemas.microsoft.com/office/drawing/2014/main" id="{200FD0D0-63C5-DBA2-BB99-9074DA0CA402}"/>
              </a:ext>
            </a:extLst>
          </p:cNvPr>
          <p:cNvSpPr txBox="1"/>
          <p:nvPr/>
        </p:nvSpPr>
        <p:spPr>
          <a:xfrm>
            <a:off x="286750" y="6182553"/>
            <a:ext cx="3433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/>
              <a:t>명령 전달 전에 </a:t>
            </a:r>
            <a:r>
              <a:rPr lang="en-US" altLang="ko-KR" sz="1500" dirty="0"/>
              <a:t>, </a:t>
            </a:r>
            <a:r>
              <a:rPr lang="en-US" altLang="ko-KR" sz="1500" b="1" dirty="0" err="1"/>
              <a:t>lcdcharinput</a:t>
            </a:r>
            <a:r>
              <a:rPr lang="en-US" altLang="ko-KR" sz="1500" b="1" dirty="0"/>
              <a:t>()</a:t>
            </a:r>
          </a:p>
          <a:p>
            <a:r>
              <a:rPr lang="en-US" altLang="ko-KR" sz="1500" b="1" dirty="0"/>
              <a:t>    </a:t>
            </a:r>
            <a:r>
              <a:rPr lang="ko-KR" altLang="en-US" sz="1500" dirty="0"/>
              <a:t>함수</a:t>
            </a:r>
            <a:r>
              <a:rPr lang="en-US" altLang="ko-KR" sz="1500" dirty="0"/>
              <a:t> </a:t>
            </a:r>
            <a:r>
              <a:rPr lang="ko-KR" altLang="en-US" sz="1500" dirty="0"/>
              <a:t>이용하여 문자</a:t>
            </a:r>
            <a:r>
              <a:rPr lang="en-US" altLang="ko-KR" sz="1500" dirty="0"/>
              <a:t> </a:t>
            </a:r>
            <a:r>
              <a:rPr lang="ko-KR" altLang="en-US" sz="1500" dirty="0"/>
              <a:t>데이터 전송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29542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52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ea typeface="나눔스퀘어" panose="020B0600000101010101" pitchFamily="50" charset="-127"/>
              </a:rPr>
              <a:t>1602A LCD Module – main()</a:t>
            </a:r>
            <a:r>
              <a:rPr lang="ko-KR" altLang="en-US" sz="3000" b="1" dirty="0">
                <a:ea typeface="나눔스퀘어" panose="020B0600000101010101" pitchFamily="50" charset="-127"/>
              </a:rPr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87CD2-13CB-2F5B-9024-80F11D22E6EC}"/>
              </a:ext>
            </a:extLst>
          </p:cNvPr>
          <p:cNvSpPr txBox="1"/>
          <p:nvPr/>
        </p:nvSpPr>
        <p:spPr>
          <a:xfrm>
            <a:off x="-347" y="8819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A0A87-A33E-C292-331C-343A0B108413}"/>
              </a:ext>
            </a:extLst>
          </p:cNvPr>
          <p:cNvSpPr txBox="1"/>
          <p:nvPr/>
        </p:nvSpPr>
        <p:spPr>
          <a:xfrm>
            <a:off x="457200" y="1251238"/>
            <a:ext cx="850728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초기화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초기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DDRAM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 설정 완료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문자 출력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loop====================================================================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msg_array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 !=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'\0'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lcdcharinput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msg_array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//1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번째 줄에 출력할 문자열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LCD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모듈로 전송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(CGRAM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 설정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(800);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안정화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(DDRAM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값은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Busy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Flag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가 바뀌면서 자동으로 바뀐다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(0x80+0x40);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두번째 줄로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(DDRAM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 설정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(200);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(msg_array2[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 !=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'\0'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lcdcharinput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(msg_array2[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//2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번째 줄에 출력할 문자열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LCD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모듈로 전송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(CGRAM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 설정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(800);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안정화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(DDRAM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값은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Busy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Flag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가 바뀌면서 자동으로 바뀐다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//=================================================================================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문자 출력 종료 및 화면 초기화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======================================================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(2000); 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(0x08);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//lcd display off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(400); 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(0x01);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//Clear display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(200);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//=================================================================================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989310" y="99300"/>
            <a:ext cx="565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(“</a:t>
            </a:r>
            <a:r>
              <a:rPr lang="ko-KR" altLang="en-US" dirty="0"/>
              <a:t>실습문제</a:t>
            </a:r>
            <a:r>
              <a:rPr lang="en-US" altLang="ko-KR" dirty="0"/>
              <a:t>3</a:t>
            </a:r>
            <a:r>
              <a:rPr lang="ko-KR" altLang="en-US" dirty="0"/>
              <a:t>_1_문자출력_Hello_world</a:t>
            </a:r>
            <a:r>
              <a:rPr lang="en-US" altLang="ko-KR" dirty="0"/>
              <a:t>.txt” </a:t>
            </a:r>
            <a:r>
              <a:rPr lang="ko-KR" altLang="en-US" dirty="0"/>
              <a:t>파일 참조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5532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sz="3000" b="1" dirty="0">
                <a:ea typeface="나눔스퀘어" panose="020B0600000101010101" pitchFamily="50" charset="-127"/>
              </a:rPr>
              <a:t>1602A LCD </a:t>
            </a:r>
            <a:r>
              <a:rPr lang="en-US" altLang="ko-KR" sz="3000" b="1">
                <a:ea typeface="나눔스퀘어" panose="020B0600000101010101" pitchFamily="50" charset="-127"/>
              </a:rPr>
              <a:t>Module – main()</a:t>
            </a:r>
            <a:r>
              <a:rPr lang="ko-KR" altLang="en-US" sz="3000" b="1" dirty="0">
                <a:ea typeface="나눔스퀘어" panose="020B0600000101010101" pitchFamily="50" charset="-127"/>
              </a:rPr>
              <a:t>함수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87CD2-13CB-2F5B-9024-80F11D22E6EC}"/>
              </a:ext>
            </a:extLst>
          </p:cNvPr>
          <p:cNvSpPr txBox="1"/>
          <p:nvPr/>
        </p:nvSpPr>
        <p:spPr>
          <a:xfrm>
            <a:off x="-347" y="8819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A0A87-A33E-C292-331C-343A0B108413}"/>
              </a:ext>
            </a:extLst>
          </p:cNvPr>
          <p:cNvSpPr txBox="1"/>
          <p:nvPr/>
        </p:nvSpPr>
        <p:spPr>
          <a:xfrm>
            <a:off x="457200" y="1251238"/>
            <a:ext cx="8507288" cy="574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lcdinit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ko-KR" sz="11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초기화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초기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DDRAM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 설정 완료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en-US" altLang="ko-KR" sz="11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문자 출력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loop====================================================================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msg_array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 !=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'\0'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lcdcharinput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msg_array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//1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번째 줄에 출력할 문자열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LCD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모듈로 전송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(CGRAM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 설정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(800);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안정화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(DDRAM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값은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Busy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Flag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가 바뀌면서 자동으로 바뀐다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(0x80+0x40);</a:t>
            </a:r>
            <a:r>
              <a:rPr lang="en-US" altLang="ko-KR" sz="17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700" b="1" dirty="0">
                <a:solidFill>
                  <a:srgbClr val="3F7F5F"/>
                </a:solidFill>
                <a:latin typeface="Consolas" panose="020B0609020204030204" pitchFamily="49" charset="0"/>
              </a:rPr>
              <a:t>두번째 줄로</a:t>
            </a:r>
            <a:r>
              <a:rPr lang="en-US" altLang="ko-KR" sz="1700" b="1" dirty="0">
                <a:solidFill>
                  <a:srgbClr val="3F7F5F"/>
                </a:solidFill>
                <a:latin typeface="Consolas" panose="020B0609020204030204" pitchFamily="49" charset="0"/>
              </a:rPr>
              <a:t>(DDRAM </a:t>
            </a:r>
            <a:r>
              <a:rPr lang="ko-KR" altLang="en-US" sz="1700" b="1" dirty="0">
                <a:solidFill>
                  <a:srgbClr val="3F7F5F"/>
                </a:solidFill>
                <a:latin typeface="Consolas" panose="020B0609020204030204" pitchFamily="49" charset="0"/>
              </a:rPr>
              <a:t>값 설정</a:t>
            </a:r>
            <a:r>
              <a:rPr lang="en-US" altLang="ko-KR" sz="1700" b="1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7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(200);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(msg_array2[</a:t>
            </a:r>
            <a:r>
              <a:rPr lang="en-US" altLang="ko-KR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 != </a:t>
            </a:r>
            <a:r>
              <a:rPr lang="en-US" altLang="ko-KR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'\0'</a:t>
            </a:r>
            <a:r>
              <a:rPr lang="en-US" altLang="ko-K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lcdcharinput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(msg_array2[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//2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번째 줄에 출력할 문자열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LCD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모듈로 전송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(CGRAM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 설정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(800);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안정화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(DDRAM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값은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Busy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Flag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가 바뀌면서 자동으로 바뀐다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//=================================================================================</a:t>
            </a:r>
            <a:endParaRPr lang="ko-KR" altLang="en-US" sz="1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문자 출력 종료 및 화면 초기화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======================================================</a:t>
            </a:r>
            <a:endParaRPr lang="ko-KR" altLang="en-US" sz="14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(2000); 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(0x08);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//lcd display off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(400); 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lcdinput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(0x01);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//Clear display</a:t>
            </a:r>
          </a:p>
          <a:p>
            <a:pPr algn="l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delay_ms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(200);</a:t>
            </a:r>
          </a:p>
          <a:p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//=================================================================================</a:t>
            </a:r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B93485-3F4A-7CF9-21B0-F00F52121A22}"/>
              </a:ext>
            </a:extLst>
          </p:cNvPr>
          <p:cNvSpPr/>
          <p:nvPr/>
        </p:nvSpPr>
        <p:spPr>
          <a:xfrm>
            <a:off x="457200" y="3175999"/>
            <a:ext cx="5626968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72060" y="3498619"/>
            <a:ext cx="6264696" cy="3103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40" y="3715522"/>
            <a:ext cx="5844498" cy="824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F9C74-3B16-561E-550A-EEF8E614CCC2}"/>
              </a:ext>
            </a:extLst>
          </p:cNvPr>
          <p:cNvSpPr txBox="1"/>
          <p:nvPr/>
        </p:nvSpPr>
        <p:spPr>
          <a:xfrm>
            <a:off x="2824732" y="6024601"/>
            <a:ext cx="5995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500" dirty="0"/>
              <a:t>DD RAM Address </a:t>
            </a:r>
            <a:r>
              <a:rPr lang="ko-KR" altLang="en-US" sz="1500" dirty="0"/>
              <a:t>값을 전송하면 문자 출력할 위치 재설정 가능</a:t>
            </a:r>
            <a:endParaRPr lang="en-US" altLang="ko-KR" sz="1500" dirty="0"/>
          </a:p>
          <a:p>
            <a:r>
              <a:rPr lang="en-US" altLang="ko-KR" sz="1500" dirty="0"/>
              <a:t>    (0x40 </a:t>
            </a:r>
            <a:r>
              <a:rPr lang="ko-KR" altLang="en-US" sz="1500" dirty="0"/>
              <a:t>값 전송으로 </a:t>
            </a:r>
            <a:r>
              <a:rPr lang="en-US" altLang="ko-KR" sz="1500" dirty="0"/>
              <a:t>2</a:t>
            </a:r>
            <a:r>
              <a:rPr lang="ko-KR" altLang="en-US" sz="1500" dirty="0"/>
              <a:t>번째 줄로 커서 이동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2905149" y="4833350"/>
            <a:ext cx="5388595" cy="1147711"/>
            <a:chOff x="115912" y="5526359"/>
            <a:chExt cx="5388595" cy="114771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1E80F25-4BB8-B97B-C0C2-6E878A15ADC9}"/>
                </a:ext>
              </a:extLst>
            </p:cNvPr>
            <p:cNvSpPr/>
            <p:nvPr/>
          </p:nvSpPr>
          <p:spPr>
            <a:xfrm>
              <a:off x="115912" y="5526359"/>
              <a:ext cx="5388595" cy="114771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1602A display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1FCD459-C897-4A12-E6DF-78581A1C408E}"/>
                </a:ext>
              </a:extLst>
            </p:cNvPr>
            <p:cNvSpPr/>
            <p:nvPr/>
          </p:nvSpPr>
          <p:spPr>
            <a:xfrm>
              <a:off x="617529" y="5671858"/>
              <a:ext cx="4098481" cy="69470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0" name="표 15">
            <a:extLst>
              <a:ext uri="{FF2B5EF4-FFF2-40B4-BE49-F238E27FC236}">
                <a16:creationId xmlns:a16="http://schemas.microsoft.com/office/drawing/2014/main" id="{8B80B8C2-FC27-DFFF-D1BE-BD123C3B6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45692"/>
              </p:ext>
            </p:extLst>
          </p:nvPr>
        </p:nvGraphicFramePr>
        <p:xfrm>
          <a:off x="3406767" y="4997840"/>
          <a:ext cx="4098480" cy="675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155">
                  <a:extLst>
                    <a:ext uri="{9D8B030D-6E8A-4147-A177-3AD203B41FA5}">
                      <a16:colId xmlns:a16="http://schemas.microsoft.com/office/drawing/2014/main" val="4083257684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363423216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4190486468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577789293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3718990017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3718135859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499625060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1841225927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868178667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1561716518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1834812819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451724548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555283341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2463675826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556078101"/>
                    </a:ext>
                  </a:extLst>
                </a:gridCol>
                <a:gridCol w="256155">
                  <a:extLst>
                    <a:ext uri="{9D8B030D-6E8A-4147-A177-3AD203B41FA5}">
                      <a16:colId xmlns:a16="http://schemas.microsoft.com/office/drawing/2014/main" val="382576798"/>
                    </a:ext>
                  </a:extLst>
                </a:gridCol>
              </a:tblGrid>
              <a:tr h="337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A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30715"/>
                  </a:ext>
                </a:extLst>
              </a:tr>
              <a:tr h="337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5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6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7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8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9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A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B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C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F</a:t>
                      </a:r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7222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4F07F93F-7E8B-709D-29CD-14E1A7AF57D2}"/>
              </a:ext>
            </a:extLst>
          </p:cNvPr>
          <p:cNvSpPr txBox="1"/>
          <p:nvPr/>
        </p:nvSpPr>
        <p:spPr>
          <a:xfrm>
            <a:off x="2919811" y="497884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0x0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BB7B62-36F5-26C1-B17A-BA93D89F37F0}"/>
              </a:ext>
            </a:extLst>
          </p:cNvPr>
          <p:cNvSpPr txBox="1"/>
          <p:nvPr/>
        </p:nvSpPr>
        <p:spPr>
          <a:xfrm>
            <a:off x="2912481" y="529293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0x4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5B9EDF-2188-7A43-01FD-790A2EF30655}"/>
              </a:ext>
            </a:extLst>
          </p:cNvPr>
          <p:cNvSpPr txBox="1"/>
          <p:nvPr/>
        </p:nvSpPr>
        <p:spPr>
          <a:xfrm>
            <a:off x="2824733" y="4505591"/>
            <a:ext cx="201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DD RAM Address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7465322" y="4980351"/>
            <a:ext cx="81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Line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472652" y="5295188"/>
            <a:ext cx="81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Line 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68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akaoTalk_20220923_221715633">
            <a:hlinkClick r:id="" action="ppaction://media"/>
            <a:extLst>
              <a:ext uri="{FF2B5EF4-FFF2-40B4-BE49-F238E27FC236}">
                <a16:creationId xmlns:a16="http://schemas.microsoft.com/office/drawing/2014/main" id="{FF4D9233-12FC-AAC3-8270-A4685FA16D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5573674" y="2357301"/>
            <a:ext cx="2570634" cy="4570017"/>
          </a:xfrm>
          <a:prstGeom prst="rect">
            <a:avLst/>
          </a:prstGeom>
        </p:spPr>
      </p:pic>
      <p:pic>
        <p:nvPicPr>
          <p:cNvPr id="9" name="KakaoTalk_20220923_221659112">
            <a:hlinkClick r:id="" action="ppaction://media"/>
            <a:extLst>
              <a:ext uri="{FF2B5EF4-FFF2-40B4-BE49-F238E27FC236}">
                <a16:creationId xmlns:a16="http://schemas.microsoft.com/office/drawing/2014/main" id="{46FB227B-AA19-B823-2E75-E1D2F5D2169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92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1001675" y="2357302"/>
            <a:ext cx="2570634" cy="45700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C68439-13FB-097B-EC5B-136D8421D647}"/>
              </a:ext>
            </a:extLst>
          </p:cNvPr>
          <p:cNvSpPr txBox="1"/>
          <p:nvPr/>
        </p:nvSpPr>
        <p:spPr>
          <a:xfrm>
            <a:off x="1331640" y="5987349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HELLO_WORLD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96B51-0765-1192-6613-5D4341BFB7FB}"/>
              </a:ext>
            </a:extLst>
          </p:cNvPr>
          <p:cNvSpPr txBox="1"/>
          <p:nvPr/>
        </p:nvSpPr>
        <p:spPr>
          <a:xfrm>
            <a:off x="5796136" y="593305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HELLO_STUDENTS!</a:t>
            </a:r>
          </a:p>
          <a:p>
            <a:r>
              <a:rPr lang="en-US" altLang="ko-KR" dirty="0"/>
              <a:t>HERE'S PECSLAB^^</a:t>
            </a:r>
            <a:endParaRPr lang="ko-KR" altLang="en-US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BC75A699-190E-4C4C-9155-4B187F3154F9}"/>
              </a:ext>
            </a:extLst>
          </p:cNvPr>
          <p:cNvSpPr txBox="1">
            <a:spLocks/>
          </p:cNvSpPr>
          <p:nvPr/>
        </p:nvSpPr>
        <p:spPr>
          <a:xfrm>
            <a:off x="47119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/>
              <a:t>실험 </a:t>
            </a:r>
            <a:r>
              <a:rPr lang="en-US" altLang="ko-KR" sz="2400" b="1" dirty="0"/>
              <a:t>#3. LCD </a:t>
            </a:r>
            <a:r>
              <a:rPr lang="ko-KR" altLang="en-US" sz="2400" b="1" dirty="0"/>
              <a:t>디스플레이 문자 출력 실험</a:t>
            </a:r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820472" cy="2470427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altLang="ko-KR" sz="2000" dirty="0"/>
              <a:t>“</a:t>
            </a:r>
            <a:r>
              <a:rPr lang="ko-KR" altLang="en-US" sz="2000" dirty="0"/>
              <a:t>실습문제</a:t>
            </a:r>
            <a:r>
              <a:rPr lang="en-US" altLang="ko-KR" sz="2000" dirty="0"/>
              <a:t>3_</a:t>
            </a:r>
            <a:r>
              <a:rPr lang="ko-KR" altLang="en-US" sz="2000" dirty="0" err="1"/>
              <a:t>헤더파일</a:t>
            </a:r>
            <a:r>
              <a:rPr lang="en-US" altLang="ko-KR" sz="2000" dirty="0"/>
              <a:t>_C</a:t>
            </a:r>
            <a:r>
              <a:rPr lang="ko-KR" altLang="en-US" sz="2000" dirty="0"/>
              <a:t>파일</a:t>
            </a:r>
            <a:r>
              <a:rPr lang="en-US" altLang="ko-KR" sz="2000" dirty="0"/>
              <a:t>.zip” </a:t>
            </a:r>
            <a:r>
              <a:rPr lang="ko-KR" altLang="en-US" sz="2000" dirty="0"/>
              <a:t>파일 이용할 것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실습 예제 파일 참조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“</a:t>
            </a:r>
            <a:r>
              <a:rPr lang="ko-KR" altLang="en-US" sz="1600" dirty="0"/>
              <a:t>실습문제</a:t>
            </a:r>
            <a:r>
              <a:rPr lang="en-US" altLang="ko-KR" sz="1600" dirty="0"/>
              <a:t>3_1_</a:t>
            </a:r>
            <a:r>
              <a:rPr lang="ko-KR" altLang="en-US" sz="1600" dirty="0" err="1"/>
              <a:t>문자출력</a:t>
            </a:r>
            <a:r>
              <a:rPr lang="en-US" altLang="ko-KR" sz="1600" dirty="0"/>
              <a:t>_Hello_world.txt” </a:t>
            </a:r>
            <a:r>
              <a:rPr lang="ko-KR" altLang="en-US" sz="1600" dirty="0"/>
              <a:t>파일</a:t>
            </a:r>
            <a:r>
              <a:rPr lang="en-US" altLang="ko-KR" sz="1600" dirty="0"/>
              <a:t>: “HELLO_WORLD”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“</a:t>
            </a:r>
            <a:r>
              <a:rPr lang="ko-KR" altLang="en-US" sz="1600" dirty="0"/>
              <a:t>실습문제</a:t>
            </a:r>
            <a:r>
              <a:rPr lang="en-US" altLang="ko-KR" sz="1600" dirty="0"/>
              <a:t>3_2_</a:t>
            </a:r>
            <a:r>
              <a:rPr lang="ko-KR" altLang="en-US" sz="1600" dirty="0" err="1"/>
              <a:t>문자출력</a:t>
            </a:r>
            <a:r>
              <a:rPr lang="en-US" altLang="ko-KR" sz="1600" dirty="0"/>
              <a:t>_Hello_students.txt” </a:t>
            </a:r>
            <a:r>
              <a:rPr lang="ko-KR" altLang="en-US" sz="1600" dirty="0"/>
              <a:t>파일</a:t>
            </a:r>
            <a:r>
              <a:rPr lang="en-US" altLang="ko-KR" sz="1600" dirty="0"/>
              <a:t>: “HELLO_STUDENTS! ~”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267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3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2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Home work </a:t>
            </a:r>
            <a:r>
              <a:rPr lang="en-US" altLang="ko-KR"/>
              <a:t>#10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실험</a:t>
            </a:r>
            <a:r>
              <a:rPr lang="en-US" altLang="ko-KR" dirty="0"/>
              <a:t>10 </a:t>
            </a:r>
            <a:r>
              <a:rPr lang="ko-KR" altLang="en-US" dirty="0"/>
              <a:t>예비</a:t>
            </a:r>
            <a:r>
              <a:rPr lang="en-US" altLang="ko-KR" dirty="0"/>
              <a:t>+</a:t>
            </a:r>
            <a:r>
              <a:rPr lang="ko-KR" altLang="en-US" dirty="0"/>
              <a:t>결과보고서 다음주 수업시작전까지 제출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85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2"/>
            </a:pPr>
            <a:r>
              <a:rPr lang="ko-KR" altLang="en-US" sz="1662" b="1" dirty="0">
                <a:ea typeface="나눔스퀘어" panose="020B0600000101010101" pitchFamily="50" charset="-127"/>
              </a:rPr>
              <a:t>사용할 </a:t>
            </a:r>
            <a:r>
              <a:rPr lang="en-US" altLang="ko-KR" sz="1662" b="1" dirty="0">
                <a:ea typeface="나눔스퀘어" panose="020B0600000101010101" pitchFamily="50" charset="-127"/>
              </a:rPr>
              <a:t>Timer </a:t>
            </a:r>
            <a:r>
              <a:rPr lang="ko-KR" altLang="en-US" sz="1662" b="1" dirty="0">
                <a:ea typeface="나눔스퀘어" panose="020B0600000101010101" pitchFamily="50" charset="-127"/>
              </a:rPr>
              <a:t>모듈 선택</a:t>
            </a:r>
            <a:endParaRPr lang="en-US" altLang="ko-KR" sz="1662" b="1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62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980" y="1677037"/>
            <a:ext cx="8229600" cy="3335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3776" indent="-263776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Timer Interrupt</a:t>
            </a:r>
            <a:r>
              <a:rPr lang="ko-KR" altLang="en-US" sz="1477" dirty="0">
                <a:cs typeface="Calibri" panose="020F0502020204030204" pitchFamily="34" charset="0"/>
              </a:rPr>
              <a:t>를 사용하기에 적합한 </a:t>
            </a:r>
            <a:r>
              <a:rPr lang="en-US" altLang="ko-KR" sz="1477" b="1" dirty="0">
                <a:cs typeface="Calibri" panose="020F0502020204030204" pitchFamily="34" charset="0"/>
              </a:rPr>
              <a:t>Low-power</a:t>
            </a:r>
            <a:r>
              <a:rPr lang="ko-KR" altLang="en-US" sz="1477" b="1" dirty="0">
                <a:cs typeface="Calibri" panose="020F0502020204030204" pitchFamily="34" charset="0"/>
              </a:rPr>
              <a:t> </a:t>
            </a:r>
            <a:r>
              <a:rPr lang="en-US" altLang="ko-KR" sz="1477" b="1" dirty="0">
                <a:cs typeface="Calibri" panose="020F0502020204030204" pitchFamily="34" charset="0"/>
              </a:rPr>
              <a:t>periodic</a:t>
            </a:r>
            <a:r>
              <a:rPr lang="ko-KR" altLang="en-US" sz="1477" b="1" dirty="0">
                <a:cs typeface="Calibri" panose="020F0502020204030204" pitchFamily="34" charset="0"/>
              </a:rPr>
              <a:t> </a:t>
            </a:r>
            <a:r>
              <a:rPr lang="en-US" altLang="ko-KR" sz="1477" b="1" dirty="0">
                <a:cs typeface="Calibri" panose="020F0502020204030204" pitchFamily="34" charset="0"/>
              </a:rPr>
              <a:t>interrupt</a:t>
            </a:r>
            <a:r>
              <a:rPr lang="ko-KR" altLang="en-US" sz="1477" b="1" dirty="0">
                <a:cs typeface="Calibri" panose="020F0502020204030204" pitchFamily="34" charset="0"/>
              </a:rPr>
              <a:t> </a:t>
            </a:r>
            <a:r>
              <a:rPr lang="en-US" altLang="ko-KR" sz="1477" b="1" dirty="0">
                <a:cs typeface="Calibri" panose="020F0502020204030204" pitchFamily="34" charset="0"/>
              </a:rPr>
              <a:t>timer</a:t>
            </a:r>
            <a:r>
              <a:rPr lang="ko-KR" altLang="en-US" sz="1477" b="1" dirty="0">
                <a:cs typeface="Calibri" panose="020F0502020204030204" pitchFamily="34" charset="0"/>
              </a:rPr>
              <a:t> </a:t>
            </a:r>
            <a:r>
              <a:rPr lang="en-US" altLang="ko-KR" sz="1477" b="1" dirty="0">
                <a:cs typeface="Calibri" panose="020F0502020204030204" pitchFamily="34" charset="0"/>
              </a:rPr>
              <a:t>(LPIT)</a:t>
            </a:r>
            <a:r>
              <a:rPr lang="ko-KR" altLang="en-US" sz="1477" dirty="0">
                <a:cs typeface="Calibri" panose="020F0502020204030204" pitchFamily="34" charset="0"/>
              </a:rPr>
              <a:t>를 사용할 모듈로 선택한다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  <a:r>
              <a:rPr lang="ko-KR" altLang="en-US" sz="1477" dirty="0">
                <a:cs typeface="Calibri" panose="020F0502020204030204" pitchFamily="34" charset="0"/>
              </a:rPr>
              <a:t> </a:t>
            </a:r>
            <a:endParaRPr lang="en-US" altLang="ko-KR" sz="1477" dirty="0">
              <a:cs typeface="Calibri" panose="020F0502020204030204" pitchFamily="34" charset="0"/>
            </a:endParaRPr>
          </a:p>
          <a:p>
            <a:pPr marL="263776" indent="-263776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77" dirty="0">
              <a:cs typeface="Calibri" panose="020F0502020204030204" pitchFamily="34" charset="0"/>
            </a:endParaRPr>
          </a:p>
          <a:p>
            <a:pPr marL="263776" indent="-263776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77" dirty="0">
              <a:cs typeface="Calibri" panose="020F0502020204030204" pitchFamily="34" charset="0"/>
            </a:endParaRPr>
          </a:p>
          <a:p>
            <a:pPr marL="263776" indent="-263776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77" dirty="0">
              <a:cs typeface="Calibri" panose="020F0502020204030204" pitchFamily="34" charset="0"/>
            </a:endParaRPr>
          </a:p>
          <a:p>
            <a:pPr marL="263776" indent="-263776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477" dirty="0">
              <a:cs typeface="Calibri" panose="020F0502020204030204" pitchFamily="34" charset="0"/>
            </a:endParaRPr>
          </a:p>
          <a:p>
            <a:pPr marL="263776" indent="-263776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LPIT</a:t>
            </a:r>
            <a:r>
              <a:rPr lang="ko-KR" altLang="en-US" sz="1477" dirty="0">
                <a:cs typeface="Calibri" panose="020F0502020204030204" pitchFamily="34" charset="0"/>
              </a:rPr>
              <a:t> 모듈의 대표적인 특징은 다음과 같다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685817" lvl="1" indent="-263776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Interrupt </a:t>
            </a:r>
            <a:r>
              <a:rPr lang="ko-KR" altLang="en-US" sz="1292" dirty="0">
                <a:cs typeface="Calibri" panose="020F0502020204030204" pitchFamily="34" charset="0"/>
              </a:rPr>
              <a:t>신호를 발생시키는 네가지 동작 모드를 가진다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685817" lvl="1" indent="-263776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92" dirty="0">
                <a:cs typeface="Calibri" panose="020F0502020204030204" pitchFamily="34" charset="0"/>
              </a:rPr>
              <a:t>32-bit Counter</a:t>
            </a:r>
            <a:r>
              <a:rPr lang="ko-KR" altLang="en-US" sz="1292" dirty="0">
                <a:cs typeface="Calibri" panose="020F0502020204030204" pitchFamily="34" charset="0"/>
              </a:rPr>
              <a:t>를 사용한다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  <a:p>
            <a:pPr marL="685817" lvl="1" indent="-263776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92" dirty="0">
                <a:cs typeface="Calibri" panose="020F0502020204030204" pitchFamily="34" charset="0"/>
              </a:rPr>
              <a:t>저전력 모드에서도 동작이 가능하다</a:t>
            </a:r>
            <a:r>
              <a:rPr lang="en-US" altLang="ko-KR" sz="1292" dirty="0"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2F8879-322F-4ED5-9FBA-BCE24214D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56" b="37581"/>
          <a:stretch/>
        </p:blipFill>
        <p:spPr>
          <a:xfrm>
            <a:off x="1115616" y="2498435"/>
            <a:ext cx="6912768" cy="11019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B064FCC-C4C1-442E-B866-4D66458B153D}"/>
              </a:ext>
            </a:extLst>
          </p:cNvPr>
          <p:cNvSpPr/>
          <p:nvPr/>
        </p:nvSpPr>
        <p:spPr>
          <a:xfrm>
            <a:off x="1160585" y="2498435"/>
            <a:ext cx="6819899" cy="11019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chemeClr val="tx1"/>
              </a:solidFill>
              <a:latin typeface="Titillium Web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44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3"/>
            </a:pPr>
            <a:r>
              <a:rPr lang="en-US" altLang="ko-KR" sz="1662" b="1" dirty="0">
                <a:ea typeface="나눔스퀘어" panose="020B0600000101010101" pitchFamily="50" charset="-127"/>
              </a:rPr>
              <a:t>LPIT</a:t>
            </a:r>
            <a:r>
              <a:rPr lang="ko-KR" altLang="en-US" sz="1662" b="1" dirty="0">
                <a:ea typeface="나눔스퀘어" panose="020B0600000101010101" pitchFamily="50" charset="-127"/>
              </a:rPr>
              <a:t> 모듈 동작 원리 파악 </a:t>
            </a:r>
            <a:r>
              <a:rPr lang="en-US" altLang="ko-KR" sz="1662" b="1" dirty="0">
                <a:ea typeface="나눔스퀘어" panose="020B0600000101010101" pitchFamily="50" charset="-127"/>
              </a:rPr>
              <a:t>: LPIT </a:t>
            </a:r>
            <a:r>
              <a:rPr lang="ko-KR" altLang="en-US" sz="1662" b="1" dirty="0">
                <a:ea typeface="나눔스퀘어" panose="020B0600000101010101" pitchFamily="50" charset="-127"/>
              </a:rPr>
              <a:t>내부 구조</a:t>
            </a:r>
            <a:endParaRPr lang="en-US" altLang="ko-KR" sz="1662" b="1" dirty="0">
              <a:ea typeface="나눔스퀘어" panose="020B0600000101010101" pitchFamily="50" charset="-127"/>
            </a:endParaRPr>
          </a:p>
          <a:p>
            <a:pPr marL="422041" lvl="1" indent="0">
              <a:buNone/>
            </a:pPr>
            <a:endParaRPr lang="en-US" altLang="ko-KR" sz="1108" dirty="0"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980" y="1677037"/>
            <a:ext cx="8229600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IPS Bus </a:t>
            </a:r>
            <a:r>
              <a:rPr lang="ko-KR" altLang="en-US" sz="1477" dirty="0">
                <a:cs typeface="Calibri" panose="020F0502020204030204" pitchFamily="34" charset="0"/>
              </a:rPr>
              <a:t>인터페이스를 통해 </a:t>
            </a:r>
            <a:r>
              <a:rPr lang="en-US" altLang="ko-KR" sz="1477" dirty="0">
                <a:cs typeface="Calibri" panose="020F0502020204030204" pitchFamily="34" charset="0"/>
              </a:rPr>
              <a:t>Timer Channel</a:t>
            </a:r>
            <a:r>
              <a:rPr lang="ko-KR" altLang="en-US" sz="1477" dirty="0">
                <a:cs typeface="Calibri" panose="020F0502020204030204" pitchFamily="34" charset="0"/>
              </a:rPr>
              <a:t> 레지스터 </a:t>
            </a:r>
            <a:r>
              <a:rPr lang="en-US" altLang="ko-KR" sz="1477" dirty="0">
                <a:cs typeface="Calibri" panose="020F0502020204030204" pitchFamily="34" charset="0"/>
              </a:rPr>
              <a:t>(Control/Status/Data)</a:t>
            </a:r>
            <a:r>
              <a:rPr lang="ko-KR" altLang="en-US" sz="1477" dirty="0">
                <a:cs typeface="Calibri" panose="020F0502020204030204" pitchFamily="34" charset="0"/>
              </a:rPr>
              <a:t>를 읽고 쓸 수 있다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Timer Channel </a:t>
            </a:r>
            <a:r>
              <a:rPr lang="ko-KR" altLang="en-US" sz="1477" dirty="0">
                <a:cs typeface="Calibri" panose="020F0502020204030204" pitchFamily="34" charset="0"/>
              </a:rPr>
              <a:t>내부의 </a:t>
            </a:r>
            <a:r>
              <a:rPr lang="en-US" altLang="ko-KR" sz="1477" dirty="0">
                <a:cs typeface="Calibri" panose="020F0502020204030204" pitchFamily="34" charset="0"/>
              </a:rPr>
              <a:t>32-bit Counter</a:t>
            </a:r>
            <a:r>
              <a:rPr lang="ko-KR" altLang="en-US" sz="1477" dirty="0">
                <a:cs typeface="Calibri" panose="020F0502020204030204" pitchFamily="34" charset="0"/>
              </a:rPr>
              <a:t>는 </a:t>
            </a:r>
            <a:r>
              <a:rPr lang="en-US" altLang="ko-KR" sz="1477" dirty="0">
                <a:cs typeface="Calibri" panose="020F0502020204030204" pitchFamily="34" charset="0"/>
              </a:rPr>
              <a:t>Peripheral Clock</a:t>
            </a:r>
            <a:r>
              <a:rPr lang="ko-KR" altLang="en-US" sz="1477" dirty="0">
                <a:cs typeface="Calibri" panose="020F0502020204030204" pitchFamily="34" charset="0"/>
              </a:rPr>
              <a:t>에 맞춰 동작한다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</a:p>
          <a:p>
            <a:pPr marL="316531" indent="-316531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77" dirty="0">
                <a:cs typeface="Calibri" panose="020F0502020204030204" pitchFamily="34" charset="0"/>
              </a:rPr>
              <a:t>32-bit Counter</a:t>
            </a:r>
            <a:r>
              <a:rPr lang="ko-KR" altLang="en-US" sz="1477" dirty="0">
                <a:cs typeface="Calibri" panose="020F0502020204030204" pitchFamily="34" charset="0"/>
              </a:rPr>
              <a:t>가 </a:t>
            </a:r>
            <a:r>
              <a:rPr lang="en-US" altLang="ko-KR" sz="1477" dirty="0">
                <a:cs typeface="Calibri" panose="020F0502020204030204" pitchFamily="34" charset="0"/>
              </a:rPr>
              <a:t>Timeout</a:t>
            </a:r>
            <a:r>
              <a:rPr lang="ko-KR" altLang="en-US" sz="1477" dirty="0">
                <a:cs typeface="Calibri" panose="020F0502020204030204" pitchFamily="34" charset="0"/>
              </a:rPr>
              <a:t>이 되면 </a:t>
            </a:r>
            <a:r>
              <a:rPr lang="en-US" altLang="ko-KR" sz="1477" dirty="0">
                <a:cs typeface="Calibri" panose="020F0502020204030204" pitchFamily="34" charset="0"/>
              </a:rPr>
              <a:t>IRQ</a:t>
            </a:r>
            <a:r>
              <a:rPr lang="ko-KR" altLang="en-US" sz="1477" dirty="0">
                <a:cs typeface="Calibri" panose="020F0502020204030204" pitchFamily="34" charset="0"/>
              </a:rPr>
              <a:t> </a:t>
            </a:r>
            <a:r>
              <a:rPr lang="en-US" altLang="ko-KR" sz="1477" dirty="0">
                <a:cs typeface="Calibri" panose="020F0502020204030204" pitchFamily="34" charset="0"/>
              </a:rPr>
              <a:t>bit</a:t>
            </a:r>
            <a:r>
              <a:rPr lang="ko-KR" altLang="en-US" sz="1477" dirty="0">
                <a:cs typeface="Calibri" panose="020F0502020204030204" pitchFamily="34" charset="0"/>
              </a:rPr>
              <a:t> </a:t>
            </a:r>
            <a:r>
              <a:rPr lang="en-US" altLang="ko-KR" sz="1477" dirty="0">
                <a:cs typeface="Calibri" panose="020F0502020204030204" pitchFamily="34" charset="0"/>
              </a:rPr>
              <a:t>(Interrupt </a:t>
            </a:r>
            <a:r>
              <a:rPr lang="ko-KR" altLang="en-US" sz="1477" dirty="0">
                <a:cs typeface="Calibri" panose="020F0502020204030204" pitchFamily="34" charset="0"/>
              </a:rPr>
              <a:t>신호</a:t>
            </a:r>
            <a:r>
              <a:rPr lang="en-US" altLang="ko-KR" sz="1477" dirty="0">
                <a:cs typeface="Calibri" panose="020F0502020204030204" pitchFamily="34" charset="0"/>
              </a:rPr>
              <a:t>)</a:t>
            </a:r>
            <a:r>
              <a:rPr lang="ko-KR" altLang="en-US" sz="1477" dirty="0">
                <a:cs typeface="Calibri" panose="020F0502020204030204" pitchFamily="34" charset="0"/>
              </a:rPr>
              <a:t>가 </a:t>
            </a:r>
            <a:r>
              <a:rPr lang="en-US" altLang="ko-KR" sz="1477" dirty="0">
                <a:cs typeface="Calibri" panose="020F0502020204030204" pitchFamily="34" charset="0"/>
              </a:rPr>
              <a:t>Set</a:t>
            </a:r>
            <a:r>
              <a:rPr lang="ko-KR" altLang="en-US" sz="1477" dirty="0">
                <a:cs typeface="Calibri" panose="020F0502020204030204" pitchFamily="34" charset="0"/>
              </a:rPr>
              <a:t> 된다</a:t>
            </a:r>
            <a:r>
              <a:rPr lang="en-US" altLang="ko-KR" sz="1477" dirty="0">
                <a:cs typeface="Calibri" panose="020F0502020204030204" pitchFamily="34" charset="0"/>
              </a:rPr>
              <a:t>.</a:t>
            </a:r>
            <a:endParaRPr lang="ko-KR" altLang="en-US" sz="1477" dirty="0">
              <a:cs typeface="Calibri" panose="020F050202020403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7E8402-716F-4571-BC48-68BCC465DD74}"/>
              </a:ext>
            </a:extLst>
          </p:cNvPr>
          <p:cNvGrpSpPr/>
          <p:nvPr/>
        </p:nvGrpSpPr>
        <p:grpSpPr>
          <a:xfrm>
            <a:off x="1043608" y="3212976"/>
            <a:ext cx="7257628" cy="3370386"/>
            <a:chOff x="1043608" y="3212976"/>
            <a:chExt cx="7257628" cy="337038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B595F7F-39EA-4161-8DC1-DC0B14A9E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608" y="3212976"/>
              <a:ext cx="7257628" cy="3370386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7ED1D8E-78C5-4B1D-A7A3-F222C043A0D1}"/>
                </a:ext>
              </a:extLst>
            </p:cNvPr>
            <p:cNvSpPr/>
            <p:nvPr/>
          </p:nvSpPr>
          <p:spPr>
            <a:xfrm>
              <a:off x="1682627" y="4842001"/>
              <a:ext cx="432048" cy="216024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EDCF69F-7891-4403-A56C-8380FF473CB2}"/>
                </a:ext>
              </a:extLst>
            </p:cNvPr>
            <p:cNvSpPr/>
            <p:nvPr/>
          </p:nvSpPr>
          <p:spPr>
            <a:xfrm>
              <a:off x="3995936" y="5589240"/>
              <a:ext cx="1080120" cy="216024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94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AC323-1C95-430B-A4F1-6DA88EA7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lt"/>
                <a:ea typeface="나눔스퀘어" panose="020B0600000101010101" pitchFamily="50" charset="-127"/>
              </a:rPr>
              <a:t>Timer Interrupt Example</a:t>
            </a:r>
            <a:endParaRPr lang="ko-KR" altLang="en-US" b="1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8F437-8C42-415B-87BE-BA04B474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8464"/>
            <a:ext cx="8229600" cy="332665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 startAt="3"/>
            </a:pPr>
            <a:r>
              <a:rPr lang="en-US" altLang="ko-KR" sz="1662" dirty="0">
                <a:ea typeface="나눔스퀘어" panose="020B0600000101010101" pitchFamily="50" charset="-127"/>
              </a:rPr>
              <a:t>LPIT</a:t>
            </a:r>
            <a:r>
              <a:rPr lang="ko-KR" altLang="en-US" sz="1662" dirty="0">
                <a:ea typeface="나눔스퀘어" panose="020B0600000101010101" pitchFamily="50" charset="-127"/>
              </a:rPr>
              <a:t> 모듈 동작 원리 파악 </a:t>
            </a:r>
            <a:r>
              <a:rPr lang="en-US" altLang="ko-KR" sz="1662" dirty="0">
                <a:ea typeface="나눔스퀘어" panose="020B0600000101010101" pitchFamily="50" charset="-127"/>
              </a:rPr>
              <a:t>: </a:t>
            </a:r>
            <a:r>
              <a:rPr lang="en-US" altLang="ko-KR" sz="1662" b="1" dirty="0">
                <a:ea typeface="나눔스퀘어" panose="020B0600000101010101" pitchFamily="50" charset="-127"/>
              </a:rPr>
              <a:t>32-bit</a:t>
            </a:r>
            <a:r>
              <a:rPr lang="ko-KR" altLang="en-US" sz="1662" b="1" dirty="0">
                <a:ea typeface="나눔스퀘어" panose="020B0600000101010101" pitchFamily="50" charset="-127"/>
              </a:rPr>
              <a:t> </a:t>
            </a:r>
            <a:r>
              <a:rPr lang="en-US" altLang="ko-KR" sz="1662" b="1" dirty="0">
                <a:ea typeface="나눔스퀘어" panose="020B0600000101010101" pitchFamily="50" charset="-127"/>
              </a:rPr>
              <a:t>periodic</a:t>
            </a:r>
            <a:r>
              <a:rPr lang="ko-KR" altLang="en-US" sz="1662" b="1" dirty="0">
                <a:ea typeface="나눔스퀘어" panose="020B0600000101010101" pitchFamily="50" charset="-127"/>
              </a:rPr>
              <a:t> </a:t>
            </a:r>
            <a:r>
              <a:rPr lang="en-US" altLang="ko-KR" sz="1662" b="1" dirty="0">
                <a:ea typeface="나눔스퀘어" panose="020B0600000101010101" pitchFamily="50" charset="-127"/>
              </a:rPr>
              <a:t>counter</a:t>
            </a:r>
            <a:r>
              <a:rPr lang="ko-KR" altLang="en-US" sz="1662" b="1" dirty="0">
                <a:ea typeface="나눔스퀘어" panose="020B0600000101010101" pitchFamily="50" charset="-127"/>
              </a:rPr>
              <a:t> 모드 </a:t>
            </a:r>
            <a:r>
              <a:rPr lang="en-US" altLang="ko-KR" sz="1662" dirty="0">
                <a:ea typeface="나눔스퀘어" panose="020B0600000101010101" pitchFamily="50" charset="-127"/>
              </a:rPr>
              <a:t>(</a:t>
            </a:r>
            <a:r>
              <a:rPr lang="ko-KR" altLang="en-US" sz="1662" dirty="0">
                <a:ea typeface="나눔스퀘어" panose="020B0600000101010101" pitchFamily="50" charset="-127"/>
              </a:rPr>
              <a:t>실습 내용</a:t>
            </a:r>
            <a:r>
              <a:rPr lang="en-US" altLang="ko-KR" sz="1662" dirty="0">
                <a:ea typeface="나눔스퀘어" panose="020B0600000101010101" pitchFamily="50" charset="-127"/>
              </a:rPr>
              <a:t>)</a:t>
            </a:r>
            <a:endParaRPr lang="en-US" altLang="ko-KR" sz="1108" dirty="0"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820" y="1677037"/>
                <a:ext cx="4600647" cy="45120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31653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92" dirty="0">
                    <a:cs typeface="Calibri" panose="020F0502020204030204" pitchFamily="34" charset="0"/>
                  </a:rPr>
                  <a:t>LPIT 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모듈이 동작하면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(T_EN = 1), 32-bit Counter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의 값은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Peripheral Clock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의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1 clock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마다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1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씩 감소한다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.</a:t>
                </a:r>
              </a:p>
              <a:p>
                <a:pPr marL="31653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92" dirty="0">
                    <a:cs typeface="Calibri" panose="020F0502020204030204" pitchFamily="34" charset="0"/>
                  </a:rPr>
                  <a:t>32-bit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Counter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의 값은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‘TMR_CUR_VAL’ 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레지스터에 저장되어 있으며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‘TMR_VAL’ 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레지스터에 저장된 값으로 초기화된다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.</a:t>
                </a:r>
              </a:p>
              <a:p>
                <a:pPr marL="31653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92" dirty="0">
                    <a:cs typeface="Calibri" panose="020F0502020204030204" pitchFamily="34" charset="0"/>
                  </a:rPr>
                  <a:t>32-bit Counter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의 값이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‘0’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이 되면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IRQ bit (Interrupt 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신호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)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가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Set 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된다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.</a:t>
                </a:r>
              </a:p>
              <a:p>
                <a:pPr marL="31653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292" dirty="0">
                    <a:cs typeface="Calibri" panose="020F0502020204030204" pitchFamily="34" charset="0"/>
                  </a:rPr>
                  <a:t>이후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, 32-bit Counter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의 값은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‘TMR_VAL’ 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레지스터에 저장된 값으로 다시 초기화되고 위의 동작을 반복한다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.</a:t>
                </a:r>
              </a:p>
              <a:p>
                <a:pPr marL="31653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92" dirty="0">
                    <a:cs typeface="Calibri" panose="020F0502020204030204" pitchFamily="34" charset="0"/>
                  </a:rPr>
                  <a:t>Interrupt 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신호 발생 주기는 다음과 같다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.</a:t>
                </a:r>
              </a:p>
              <a:p>
                <a:pPr marL="738572" lvl="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𝐼𝑛𝑡𝑒𝑟𝑟𝑢𝑝𝑡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𝑃𝑒𝑟𝑖𝑜𝑑</m:t>
                        </m:r>
                      </m:e>
                    </m:d>
                    <m:r>
                      <a:rPr lang="en-US" altLang="ko-KR" sz="969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𝑇𝑀𝑅</m:t>
                        </m:r>
                        <m:r>
                          <m:rPr>
                            <m:lit/>
                          </m:rP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𝑉𝐴𝐿</m:t>
                        </m:r>
                      </m:e>
                    </m:d>
                    <m:r>
                      <a:rPr lang="en-US" altLang="ko-KR" sz="969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d>
                      <m:dPr>
                        <m:ctrlP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𝑃𝑒𝑟𝑖𝑝h𝑒𝑟𝑎𝑙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𝐶𝑙𝑜𝑐𝑘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𝑃𝑒𝑟𝑖𝑜𝑑</m:t>
                        </m:r>
                      </m:e>
                    </m:d>
                  </m:oMath>
                </a14:m>
                <a:br>
                  <a:rPr lang="en-US" altLang="ko-KR" sz="969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</a:br>
                <a:r>
                  <a:rPr lang="en-US" altLang="ko-KR" sz="969" i="1" dirty="0">
                    <a:latin typeface="Cambria Math" panose="02040503050406030204" pitchFamily="18" charset="0"/>
                    <a:cs typeface="Calibri" panose="020F050202020403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969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𝑇𝑀𝑅</m:t>
                        </m:r>
                        <m:r>
                          <m:rPr>
                            <m:lit/>
                          </m:rP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_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𝑉𝐴𝐿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num>
                      <m:den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𝑃𝑒𝑟𝑖𝑝h𝑒𝑟𝑎𝑙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𝐶𝑙𝑜𝑐𝑘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𝐹𝑟𝑒𝑞𝑢𝑒𝑛𝑐𝑦</m:t>
                        </m:r>
                        <m:r>
                          <a:rPr lang="en-US" altLang="ko-KR" sz="969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1292" dirty="0">
                  <a:cs typeface="Calibri" panose="020F0502020204030204" pitchFamily="34" charset="0"/>
                </a:endParaRPr>
              </a:p>
              <a:p>
                <a:pPr marL="316531" indent="-316531" latinLnBrk="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92" dirty="0">
                    <a:cs typeface="Calibri" panose="020F0502020204030204" pitchFamily="34" charset="0"/>
                  </a:rPr>
                  <a:t>TSOT/TROT/TSOI/CHAIN bit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(Control 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레지스터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)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의 값에 따라 동작이 약간 바뀔 수 있다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(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실습 내용 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X, Manual</a:t>
                </a:r>
                <a:r>
                  <a:rPr lang="ko-KR" altLang="en-US" sz="1292" dirty="0">
                    <a:cs typeface="Calibri" panose="020F0502020204030204" pitchFamily="34" charset="0"/>
                  </a:rPr>
                  <a:t> 참고</a:t>
                </a:r>
                <a:r>
                  <a:rPr lang="en-US" altLang="ko-KR" sz="1292" dirty="0">
                    <a:cs typeface="Calibri" panose="020F0502020204030204" pitchFamily="34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0" y="1677037"/>
                <a:ext cx="4600647" cy="4512004"/>
              </a:xfrm>
              <a:prstGeom prst="rect">
                <a:avLst/>
              </a:prstGeom>
              <a:blipFill>
                <a:blip r:embed="rId2"/>
                <a:stretch>
                  <a:fillRect b="-2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7CE90AF7-E992-40CD-BE89-C4C20ADC6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2" r="3712"/>
          <a:stretch/>
        </p:blipFill>
        <p:spPr>
          <a:xfrm>
            <a:off x="4654157" y="1875283"/>
            <a:ext cx="4360023" cy="41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0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7011</Words>
  <Application>Microsoft Office PowerPoint</Application>
  <PresentationFormat>화면 슬라이드 쇼(4:3)</PresentationFormat>
  <Paragraphs>1235</Paragraphs>
  <Slides>67</Slides>
  <Notes>9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Titillium Web</vt:lpstr>
      <vt:lpstr>굴림</vt:lpstr>
      <vt:lpstr>나눔스퀘어</vt:lpstr>
      <vt:lpstr>맑은 고딕</vt:lpstr>
      <vt:lpstr>Aharoni</vt:lpstr>
      <vt:lpstr>Arial</vt:lpstr>
      <vt:lpstr>Calibri</vt:lpstr>
      <vt:lpstr>Cambria Math</vt:lpstr>
      <vt:lpstr>Consolas</vt:lpstr>
      <vt:lpstr>Wingdings</vt:lpstr>
      <vt:lpstr>Office 테마</vt:lpstr>
      <vt:lpstr>마이크로프로세서 설계실험 실험10 Timer interrupt</vt:lpstr>
      <vt:lpstr>Contents</vt:lpstr>
      <vt:lpstr>입출력 실험 회로</vt:lpstr>
      <vt:lpstr>PowerPoint 프레젠테이션</vt:lpstr>
      <vt:lpstr>Timer Function</vt:lpstr>
      <vt:lpstr>Timer Function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실험 / 확인사항</vt:lpstr>
      <vt:lpstr>Timer Interrupt Example</vt:lpstr>
      <vt:lpstr>실험 #1. LPIT0의 ch0,ch1를 이용한 1[s]주기 생성,             1[s]마다 '1’ 증가되는 Up-Counter회로 구성</vt:lpstr>
      <vt:lpstr>실험 #1. LPIT0의 ch1,ch2를 이용한 1[s]주기 생성,             1[s]마다 '1’ 증가되는 Up-Counter회로 구성</vt:lpstr>
      <vt:lpstr>실험 #1. LPIT0의 ch0,ch1를 이용한 1[s]주기 생성,             1[s]마다 '1’ 증가되는 Up-Counter회로 구성</vt:lpstr>
      <vt:lpstr>Flow-Chart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Timer Interrupt Example</vt:lpstr>
      <vt:lpstr>PowerPoint 프레젠테이션</vt:lpstr>
      <vt:lpstr>PowerPoint 프레젠테이션</vt:lpstr>
      <vt:lpstr>실험 #1. LPIT0의 ch0,ch1를 이용한 1[s]주기 생성,             1[s]마다 '1’ 증가되는 Up-Counter회로 구성</vt:lpstr>
      <vt:lpstr>실험#2</vt:lpstr>
      <vt:lpstr>실험 / 확인사항</vt:lpstr>
      <vt:lpstr>Pin 연결</vt:lpstr>
      <vt:lpstr>Bus Communication</vt:lpstr>
      <vt:lpstr>PowerPoint 프레젠테이션</vt:lpstr>
      <vt:lpstr>1602A LCD Communication</vt:lpstr>
      <vt:lpstr>PowerPoint 프레젠테이션</vt:lpstr>
      <vt:lpstr>Busy Flag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</vt:lpstr>
      <vt:lpstr>1602A LCD Module – main()함수</vt:lpstr>
      <vt:lpstr>1602A LCD Module – main()함수</vt:lpstr>
      <vt:lpstr>PowerPoint 프레젠테이션</vt:lpstr>
      <vt:lpstr>Home work #10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마이크로프로세서 설계실험</dc:title>
  <dc:creator>user</dc:creator>
  <cp:lastModifiedBy>Windows 사용자</cp:lastModifiedBy>
  <cp:revision>189</cp:revision>
  <cp:lastPrinted>2017-03-08T02:40:14Z</cp:lastPrinted>
  <dcterms:created xsi:type="dcterms:W3CDTF">2016-03-08T01:54:39Z</dcterms:created>
  <dcterms:modified xsi:type="dcterms:W3CDTF">2022-11-09T03:08:55Z</dcterms:modified>
</cp:coreProperties>
</file>